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0"/>
  </p:notesMasterIdLst>
  <p:sldIdLst>
    <p:sldId id="256" r:id="rId2"/>
    <p:sldId id="257" r:id="rId3"/>
    <p:sldId id="282" r:id="rId4"/>
    <p:sldId id="258" r:id="rId5"/>
    <p:sldId id="259" r:id="rId6"/>
    <p:sldId id="260" r:id="rId7"/>
    <p:sldId id="261" r:id="rId8"/>
    <p:sldId id="279" r:id="rId9"/>
    <p:sldId id="262" r:id="rId10"/>
    <p:sldId id="283" r:id="rId11"/>
    <p:sldId id="265" r:id="rId12"/>
    <p:sldId id="266" r:id="rId13"/>
    <p:sldId id="267" r:id="rId14"/>
    <p:sldId id="263" r:id="rId15"/>
    <p:sldId id="264" r:id="rId16"/>
    <p:sldId id="280" r:id="rId17"/>
    <p:sldId id="270" r:id="rId18"/>
    <p:sldId id="269" r:id="rId19"/>
    <p:sldId id="268" r:id="rId20"/>
    <p:sldId id="281" r:id="rId21"/>
    <p:sldId id="271" r:id="rId22"/>
    <p:sldId id="272" r:id="rId23"/>
    <p:sldId id="273" r:id="rId24"/>
    <p:sldId id="274" r:id="rId25"/>
    <p:sldId id="275" r:id="rId26"/>
    <p:sldId id="277" r:id="rId27"/>
    <p:sldId id="276" r:id="rId28"/>
    <p:sldId id="278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01B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478"/>
    <p:restoredTop sz="94658"/>
  </p:normalViewPr>
  <p:slideViewPr>
    <p:cSldViewPr snapToGrid="0" snapToObjects="1">
      <p:cViewPr varScale="1">
        <p:scale>
          <a:sx n="192" d="100"/>
          <a:sy n="192" d="100"/>
        </p:scale>
        <p:origin x="140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769CBD-8504-9D40-9521-F8329F2D9C2A}" type="datetimeFigureOut">
              <a:rPr lang="pt-BR" smtClean="0"/>
              <a:t>22/09/2021</a:t>
            </a:fld>
            <a:endParaRPr lang="pt-B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273323-D212-9149-8D98-6E95657AC769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502087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273323-D212-9149-8D98-6E95657AC769}" type="slidenum">
              <a:rPr lang="pt-BR" smtClean="0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784136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273323-D212-9149-8D98-6E95657AC769}" type="slidenum">
              <a:rPr lang="pt-BR" smtClean="0"/>
              <a:t>22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974049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273323-D212-9149-8D98-6E95657AC769}" type="slidenum">
              <a:rPr lang="pt-BR" smtClean="0"/>
              <a:t>23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582868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273323-D212-9149-8D98-6E95657AC769}" type="slidenum">
              <a:rPr lang="pt-BR" smtClean="0"/>
              <a:t>24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205745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273323-D212-9149-8D98-6E95657AC769}" type="slidenum">
              <a:rPr lang="pt-BR" smtClean="0"/>
              <a:t>25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581217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273323-D212-9149-8D98-6E95657AC769}" type="slidenum">
              <a:rPr lang="pt-BR" smtClean="0"/>
              <a:t>26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60458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273323-D212-9149-8D98-6E95657AC769}" type="slidenum">
              <a:rPr lang="pt-BR" smtClean="0"/>
              <a:t>27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037910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273323-D212-9149-8D98-6E95657AC769}" type="slidenum">
              <a:rPr lang="pt-BR" smtClean="0"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890041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273323-D212-9149-8D98-6E95657AC769}" type="slidenum">
              <a:rPr lang="pt-BR" smtClean="0"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03508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273323-D212-9149-8D98-6E95657AC769}" type="slidenum">
              <a:rPr lang="pt-BR" smtClean="0"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499097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273323-D212-9149-8D98-6E95657AC769}" type="slidenum">
              <a:rPr lang="pt-BR" smtClean="0"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832594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273323-D212-9149-8D98-6E95657AC769}" type="slidenum">
              <a:rPr lang="pt-BR" smtClean="0"/>
              <a:t>17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513844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273323-D212-9149-8D98-6E95657AC769}" type="slidenum">
              <a:rPr lang="pt-BR" smtClean="0"/>
              <a:t>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814311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273323-D212-9149-8D98-6E95657AC769}" type="slidenum">
              <a:rPr lang="pt-BR" smtClean="0"/>
              <a:t>19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64732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273323-D212-9149-8D98-6E95657AC769}" type="slidenum">
              <a:rPr lang="pt-BR" smtClean="0"/>
              <a:t>21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02589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F3BE6A-72D2-9B4C-936D-E5521F4D22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7CC580-4720-0949-9D2E-388D1B5842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pt-B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752BF3-9F96-BB44-A20D-1033357A3C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6E5D2-8100-1E44-A23A-E32CEFD21295}" type="datetimeFigureOut">
              <a:rPr lang="pt-BR" smtClean="0"/>
              <a:t>22/09/2021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B756C1-B1B7-A74A-AC89-640504AD50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63167C-06D1-F34B-882C-249B3E990F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D91AF-E1A0-8D47-BA1B-810D8C6A1348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048878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F85EEC-87A4-D843-B022-B70D682E7B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AB6FE91-1A82-574F-8FEF-DC36FD6F64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71144E-13F3-7A4F-A64E-35E4278CFD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6E5D2-8100-1E44-A23A-E32CEFD21295}" type="datetimeFigureOut">
              <a:rPr lang="pt-BR" smtClean="0"/>
              <a:t>22/09/2021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C4F58A-761B-2B49-B6A6-45EDA378B0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A32328-4758-DD47-8319-FE5205E962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D91AF-E1A0-8D47-BA1B-810D8C6A1348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464132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F41BD98-EA5F-F043-8AE2-87F5B2F1C5D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42C6628-5796-864B-9488-FFE22B2B34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A76870-A27E-DA48-8A14-B3E248C9CA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6E5D2-8100-1E44-A23A-E32CEFD21295}" type="datetimeFigureOut">
              <a:rPr lang="pt-BR" smtClean="0"/>
              <a:t>22/09/2021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A8FBF2-9D74-6C4E-A07F-5193E98CB2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F876C3-DFB6-594D-968D-EFF4B36E07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D91AF-E1A0-8D47-BA1B-810D8C6A1348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301288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8DC9B5-FABE-E247-AA51-2441D6CB73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2A3168-38A6-0D4E-9A5D-5665BF001D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00B07F-63A4-4640-9C6F-98FADDBB05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6E5D2-8100-1E44-A23A-E32CEFD21295}" type="datetimeFigureOut">
              <a:rPr lang="pt-BR" smtClean="0"/>
              <a:t>22/09/2021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0B4951-1F68-7944-9965-35A50CBA15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9789CC-7CCD-0A49-A8FA-FE751DBD33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D91AF-E1A0-8D47-BA1B-810D8C6A1348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250435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F329CC-442E-5449-9D97-8D459D3BE1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2D7CF8-CD54-314C-8A22-8762A256DE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D364B9-7DB4-804C-887E-A7DF75853A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6E5D2-8100-1E44-A23A-E32CEFD21295}" type="datetimeFigureOut">
              <a:rPr lang="pt-BR" smtClean="0"/>
              <a:t>22/09/2021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95A11C-E540-B146-9736-5F777D9232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DB015B-A782-9840-A8F1-6524999A1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D91AF-E1A0-8D47-BA1B-810D8C6A1348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293523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63F9C9-AAB6-EA4A-A4B8-9B65E1A5E2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1DD2B6-D566-7B41-B8E4-323C25C217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C6BA4C7-EE7F-844C-9B14-EDE8588A1F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CB8A7C-804E-4F47-97CB-FD6FE135D8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6E5D2-8100-1E44-A23A-E32CEFD21295}" type="datetimeFigureOut">
              <a:rPr lang="pt-BR" smtClean="0"/>
              <a:t>22/09/2021</a:t>
            </a:fld>
            <a:endParaRPr lang="pt-B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BEB9EC-D848-CE42-A16E-11A8F0A57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71EBA0-7D61-AC4A-891E-1D592AB02E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D91AF-E1A0-8D47-BA1B-810D8C6A1348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115607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C038C2-F864-1F45-B43F-D3D971F964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5C872C-903F-8340-9182-B8F63E7647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D0B32D-BC0D-724D-8A97-D1729A8317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F24ACDC-B37E-3E41-BBEB-EBD94C4D15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CECEDD1-2B1C-CF4C-8968-B92D7867ACC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1D93986-CD22-3F44-A375-B5DB02644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6E5D2-8100-1E44-A23A-E32CEFD21295}" type="datetimeFigureOut">
              <a:rPr lang="pt-BR" smtClean="0"/>
              <a:t>22/09/2021</a:t>
            </a:fld>
            <a:endParaRPr lang="pt-B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45A27C8-197E-1949-AF2F-F4E2ABCAC7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0BB7B98-28E0-1643-88C4-4445C2B1A6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D91AF-E1A0-8D47-BA1B-810D8C6A1348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302474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FDD363-704A-F540-9F03-8BB7E54FB0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F5EA647-1046-8641-9EDC-3C2C14B535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6E5D2-8100-1E44-A23A-E32CEFD21295}" type="datetimeFigureOut">
              <a:rPr lang="pt-BR" smtClean="0"/>
              <a:t>22/09/2021</a:t>
            </a:fld>
            <a:endParaRPr lang="pt-B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1944D7E-AB98-DE4F-A084-D9D3B5599A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959CF0-3CC7-4A41-BDE8-BC1DC532D3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D91AF-E1A0-8D47-BA1B-810D8C6A1348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587012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D50B0E-B617-4D44-86B9-82F5AA7CBA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6E5D2-8100-1E44-A23A-E32CEFD21295}" type="datetimeFigureOut">
              <a:rPr lang="pt-BR" smtClean="0"/>
              <a:t>22/09/2021</a:t>
            </a:fld>
            <a:endParaRPr lang="pt-B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A852B2-4657-654D-B8BA-DF8E5B86CC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8AB5A1-7A00-D04A-B251-BEBB6D0BA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D91AF-E1A0-8D47-BA1B-810D8C6A1348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1765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C454C4-B4FF-E24A-A388-26429C44C6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776376-9E71-0A4C-BAB0-4BCAA3F079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210A96-C200-5143-A637-ADBD142170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81404F7-270B-5B46-97F5-30AB68C464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6E5D2-8100-1E44-A23A-E32CEFD21295}" type="datetimeFigureOut">
              <a:rPr lang="pt-BR" smtClean="0"/>
              <a:t>22/09/2021</a:t>
            </a:fld>
            <a:endParaRPr lang="pt-B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228711-09C2-FA41-A74A-83CD05C933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6F0435-F260-574D-88E5-1B64F1BA62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D91AF-E1A0-8D47-BA1B-810D8C6A1348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668655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222A29-9238-9E48-AF5F-866D72E0BB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EE756C8-9E06-B743-A6E0-CDB0C1D2381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D74506-63DC-A644-B0B6-D3B2935F21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7BF160B-3682-144C-9B1E-636B675D9F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6E5D2-8100-1E44-A23A-E32CEFD21295}" type="datetimeFigureOut">
              <a:rPr lang="pt-BR" smtClean="0"/>
              <a:t>22/09/2021</a:t>
            </a:fld>
            <a:endParaRPr lang="pt-B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C390EB-4FE2-6F45-B6F4-E80317830A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73DB7A-5875-E446-B3DD-6940CB82FD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D91AF-E1A0-8D47-BA1B-810D8C6A1348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495216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16D2BCA-B2C0-5349-AA30-00230D05CA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F8B04D-A770-1D4A-8791-22B1D61F17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F455B5-CC49-D14C-9C05-BF22267A4DB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86E5D2-8100-1E44-A23A-E32CEFD21295}" type="datetimeFigureOut">
              <a:rPr lang="pt-BR" smtClean="0"/>
              <a:t>22/09/2021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BFBE85-D7E1-3646-AA85-84295288EB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34CF98-54ED-BB48-8234-60A4469631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5D91AF-E1A0-8D47-BA1B-810D8C6A1348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029046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stewardship.adventist.org/resources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7" Type="http://schemas.openxmlformats.org/officeDocument/2006/relationships/hyperlink" Target="https://stewardship.adventist.org/powerpoint-presentations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stewardship.adventist.org/presentations" TargetMode="Externa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stewardship.adventist.org/dynamic-steward-in-powerpoint" TargetMode="Externa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stewardship.adventist.org/2019-nurture-and-retention-summit" TargetMode="Externa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vimeopro.com/user10937457/online-stewardship-conference-videos/page/5" TargetMode="External"/><Relationship Id="rId5" Type="http://schemas.openxmlformats.org/officeDocument/2006/relationships/hyperlink" Target="https://vimeopro.com/user10937457/online-stewardship-conference-videos/page/1" TargetMode="Externa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hyperlink" Target="https://vimeopro.com/user10937457/online-stewardship-conference-videos/page/13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vimeopro.com/user10937457/online-stewardship-conference-videos/page/9" TargetMode="External"/><Relationship Id="rId5" Type="http://schemas.openxmlformats.org/officeDocument/2006/relationships/image" Target="../media/image2.tiff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stewardship.adventist.org/promise-brochure.pdf" TargetMode="Externa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stewardship.adventist.org/it-really-is-brochure-series" TargetMode="External"/><Relationship Id="rId4" Type="http://schemas.openxmlformats.org/officeDocument/2006/relationships/image" Target="../media/image2.tif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stewardship.adventist.org/bookmarks.pdf" TargetMode="Externa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10" Type="http://schemas.openxmlformats.org/officeDocument/2006/relationships/image" Target="../media/image11.svg"/><Relationship Id="rId4" Type="http://schemas.openxmlformats.org/officeDocument/2006/relationships/image" Target="../media/image5.svg"/><Relationship Id="rId9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stewardship.adventist.org/books" TargetMode="External"/><Relationship Id="rId4" Type="http://schemas.openxmlformats.org/officeDocument/2006/relationships/image" Target="../media/image2.tif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stewardship.adventist.org/ebooks" TargetMode="External"/><Relationship Id="rId4" Type="http://schemas.openxmlformats.org/officeDocument/2006/relationships/image" Target="../media/image2.tif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stewardship.adventist.org/commitment-card-promise" TargetMode="External"/><Relationship Id="rId4" Type="http://schemas.openxmlformats.org/officeDocument/2006/relationships/image" Target="../media/image2.tif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stewardship.adventist.org/promise-offerings" TargetMode="External"/><Relationship Id="rId4" Type="http://schemas.openxmlformats.org/officeDocument/2006/relationships/image" Target="../media/image2.tif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stewardship.adventist.org/podcast-stewardship-audio-presentations" TargetMode="External"/><Relationship Id="rId4" Type="http://schemas.openxmlformats.org/officeDocument/2006/relationships/image" Target="../media/image2.tif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stewardship.adventist.org/activity-brochures" TargetMode="External"/><Relationship Id="rId4" Type="http://schemas.openxmlformats.org/officeDocument/2006/relationships/image" Target="../media/image2.tif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stewardship.adventist.org/bible-study-on-stewardship" TargetMode="External"/><Relationship Id="rId4" Type="http://schemas.openxmlformats.org/officeDocument/2006/relationships/image" Target="../media/image2.tif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stewardship.adventist.org/stewardship-revival-week-2021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stewardship.adventist.org/issue-archive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stewardship.adventist.org/newsletter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stewardship.adventist.org/tithe-and-offerings-readings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7" Type="http://schemas.openxmlformats.org/officeDocument/2006/relationships/hyperlink" Target="https://vimeo.com/user10937457/collections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youtube.com/channel/UCMzCjsCnUpJSUJVd02qRwtw/playlists" TargetMode="External"/><Relationship Id="rId5" Type="http://schemas.openxmlformats.org/officeDocument/2006/relationships/hyperlink" Target="https://stewardship.adventist.org/other-languages" TargetMode="Externa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GCStewardshipMinistries/" TargetMode="External"/><Relationship Id="rId3" Type="http://schemas.openxmlformats.org/officeDocument/2006/relationships/hyperlink" Target="https://www.instagram.com/gcstewardshipministries/" TargetMode="External"/><Relationship Id="rId7" Type="http://schemas.openxmlformats.org/officeDocument/2006/relationships/image" Target="../media/image19.pn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hyperlink" Target="https://twitter.com/dynamicstewards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13D71B31-9BCD-9944-8ECA-913A4E819A4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111" y="5533007"/>
            <a:ext cx="2419404" cy="51625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579EB6A7-5891-D941-8657-22F1A98E55FD}"/>
              </a:ext>
            </a:extLst>
          </p:cNvPr>
          <p:cNvSpPr/>
          <p:nvPr/>
        </p:nvSpPr>
        <p:spPr>
          <a:xfrm>
            <a:off x="0" y="6399698"/>
            <a:ext cx="12192000" cy="458302"/>
          </a:xfrm>
          <a:prstGeom prst="rect">
            <a:avLst/>
          </a:prstGeom>
          <a:solidFill>
            <a:srgbClr val="401B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F827488-4C8F-D449-9D22-85A7855EAF00}"/>
              </a:ext>
            </a:extLst>
          </p:cNvPr>
          <p:cNvSpPr txBox="1"/>
          <p:nvPr/>
        </p:nvSpPr>
        <p:spPr>
          <a:xfrm>
            <a:off x="720324" y="843677"/>
            <a:ext cx="454741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401B46"/>
                </a:solidFill>
                <a:latin typeface="Gotham Ultra" panose="02000504050000020004" pitchFamily="2" charset="0"/>
              </a:rPr>
              <a:t>Stewardship</a:t>
            </a:r>
          </a:p>
          <a:p>
            <a:r>
              <a:rPr lang="en-US" sz="5400" dirty="0">
                <a:solidFill>
                  <a:srgbClr val="401B46"/>
                </a:solidFill>
                <a:latin typeface="Gotham Ultra" panose="02000504050000020004" pitchFamily="2" charset="0"/>
              </a:rPr>
              <a:t>Ministries </a:t>
            </a:r>
          </a:p>
          <a:p>
            <a:r>
              <a:rPr lang="en-US" sz="5400" dirty="0">
                <a:solidFill>
                  <a:srgbClr val="401B46"/>
                </a:solidFill>
                <a:latin typeface="Gotham Ultra" panose="02000504050000020004" pitchFamily="2" charset="0"/>
              </a:rPr>
              <a:t>Resources</a:t>
            </a:r>
            <a:endParaRPr lang="pt-BR" sz="5400" dirty="0">
              <a:solidFill>
                <a:srgbClr val="401B46"/>
              </a:solidFill>
              <a:latin typeface="Gotham Ultra" panose="02000504050000020004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CE8E646-09DD-0042-96B0-46D9A72314C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536700" y="-2014381"/>
            <a:ext cx="15925800" cy="106172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AB1509A-A3E3-A644-9846-8B6707D5A88E}"/>
              </a:ext>
            </a:extLst>
          </p:cNvPr>
          <p:cNvSpPr/>
          <p:nvPr/>
        </p:nvSpPr>
        <p:spPr>
          <a:xfrm>
            <a:off x="756111" y="3410108"/>
            <a:ext cx="43806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https://stewardship.adventist.org/resources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C87D46A-CAE2-8E4A-8B5C-DDB88BC46456}"/>
              </a:ext>
            </a:extLst>
          </p:cNvPr>
          <p:cNvSpPr/>
          <p:nvPr/>
        </p:nvSpPr>
        <p:spPr>
          <a:xfrm>
            <a:off x="869607" y="4360351"/>
            <a:ext cx="27174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401B46"/>
                </a:solidFill>
                <a:latin typeface="Gotham Bold" panose="02000504050000020004" pitchFamily="2" charset="0"/>
              </a:rPr>
              <a:t>by Johnetta B. Flomo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12241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1F827488-4C8F-D449-9D22-85A7855EAF00}"/>
              </a:ext>
            </a:extLst>
          </p:cNvPr>
          <p:cNvSpPr txBox="1"/>
          <p:nvPr/>
        </p:nvSpPr>
        <p:spPr>
          <a:xfrm>
            <a:off x="1088259" y="637954"/>
            <a:ext cx="100056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rgbClr val="401B46"/>
                </a:solidFill>
                <a:latin typeface="Gotham Ultra" panose="02000504050000020004" pitchFamily="2" charset="0"/>
              </a:rPr>
              <a:t>Four Category of Resources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FE374C4-590B-4747-8809-C406DD590B1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86298" y="5533007"/>
            <a:ext cx="2419404" cy="51625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F620476-7749-994F-A657-C6BF4DEBFEA7}"/>
              </a:ext>
            </a:extLst>
          </p:cNvPr>
          <p:cNvSpPr/>
          <p:nvPr/>
        </p:nvSpPr>
        <p:spPr>
          <a:xfrm>
            <a:off x="0" y="6399698"/>
            <a:ext cx="12192000" cy="458302"/>
          </a:xfrm>
          <a:prstGeom prst="rect">
            <a:avLst/>
          </a:prstGeom>
          <a:solidFill>
            <a:srgbClr val="401B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0C330B7-14D0-264C-8D96-12E9A1980C8A}"/>
              </a:ext>
            </a:extLst>
          </p:cNvPr>
          <p:cNvGrpSpPr/>
          <p:nvPr/>
        </p:nvGrpSpPr>
        <p:grpSpPr>
          <a:xfrm>
            <a:off x="2724209" y="1561282"/>
            <a:ext cx="6568474" cy="2846376"/>
            <a:chOff x="3040947" y="2757871"/>
            <a:chExt cx="3565920" cy="1207062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0F4D782-9812-CD48-ACD8-C817D5261227}"/>
                </a:ext>
              </a:extLst>
            </p:cNvPr>
            <p:cNvSpPr txBox="1"/>
            <p:nvPr/>
          </p:nvSpPr>
          <p:spPr>
            <a:xfrm>
              <a:off x="3040947" y="3690844"/>
              <a:ext cx="3565920" cy="2740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i="1" dirty="0">
                  <a:solidFill>
                    <a:srgbClr val="401B46"/>
                  </a:solidFill>
                  <a:latin typeface="Gotham Bold Italic" panose="02000504050000020004" pitchFamily="2" charset="0"/>
                </a:rPr>
                <a:t>02 Stewardship Training</a:t>
              </a:r>
            </a:p>
          </p:txBody>
        </p:sp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144583A1-0E96-4C4D-81B2-6C46908C309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152921" y="2757871"/>
              <a:ext cx="1108737" cy="8869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64773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1F827488-4C8F-D449-9D22-85A7855EAF00}"/>
              </a:ext>
            </a:extLst>
          </p:cNvPr>
          <p:cNvSpPr txBox="1"/>
          <p:nvPr/>
        </p:nvSpPr>
        <p:spPr>
          <a:xfrm>
            <a:off x="694948" y="607783"/>
            <a:ext cx="786760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rgbClr val="401B46"/>
                </a:solidFill>
                <a:latin typeface="Gotham Ultra" panose="02000504050000020004" pitchFamily="2" charset="0"/>
              </a:rPr>
              <a:t>Stewardship Training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BFF7297-92FE-9344-9752-C38E50C115A1}"/>
              </a:ext>
            </a:extLst>
          </p:cNvPr>
          <p:cNvSpPr txBox="1"/>
          <p:nvPr/>
        </p:nvSpPr>
        <p:spPr>
          <a:xfrm>
            <a:off x="661664" y="1720229"/>
            <a:ext cx="315983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401B46"/>
                </a:solidFill>
                <a:latin typeface="Gotham Bold" panose="02000504050000020004" pitchFamily="2" charset="0"/>
              </a:rPr>
              <a:t>PowerPoint</a:t>
            </a:r>
          </a:p>
          <a:p>
            <a:r>
              <a:rPr lang="en-US" sz="3200" b="1" dirty="0">
                <a:solidFill>
                  <a:srgbClr val="401B46"/>
                </a:solidFill>
                <a:latin typeface="Gotham Bold" panose="02000504050000020004" pitchFamily="2" charset="0"/>
              </a:rPr>
              <a:t>Presentations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734A029-B3D7-0945-805C-000E734CB20A}"/>
              </a:ext>
            </a:extLst>
          </p:cNvPr>
          <p:cNvSpPr txBox="1"/>
          <p:nvPr/>
        </p:nvSpPr>
        <p:spPr>
          <a:xfrm>
            <a:off x="645053" y="3635109"/>
            <a:ext cx="214353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solidFill>
                  <a:srgbClr val="401B46"/>
                </a:solidFill>
                <a:latin typeface="Gotham Book Italic" panose="02000504050000020004" pitchFamily="2" charset="0"/>
              </a:rPr>
              <a:t>Current and</a:t>
            </a:r>
          </a:p>
          <a:p>
            <a:r>
              <a:rPr lang="en-US" sz="2400" i="1" dirty="0">
                <a:solidFill>
                  <a:srgbClr val="401B46"/>
                </a:solidFill>
                <a:latin typeface="Gotham Book Italic" panose="02000504050000020004" pitchFamily="2" charset="0"/>
              </a:rPr>
              <a:t>Past Leaders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866309F-ED1C-3840-A2D7-E8CF927D595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111" y="5533007"/>
            <a:ext cx="2419404" cy="51625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AB660DB-ACC4-B746-B3FD-5BFA464306C9}"/>
              </a:ext>
            </a:extLst>
          </p:cNvPr>
          <p:cNvSpPr/>
          <p:nvPr/>
        </p:nvSpPr>
        <p:spPr>
          <a:xfrm>
            <a:off x="0" y="6399698"/>
            <a:ext cx="12192000" cy="458302"/>
          </a:xfrm>
          <a:prstGeom prst="rect">
            <a:avLst/>
          </a:prstGeom>
          <a:solidFill>
            <a:srgbClr val="401B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5039505-B9DB-D645-97EE-EFC0F8718E1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5268" y="1319612"/>
            <a:ext cx="6727713" cy="377836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298DE60-3F86-2B48-B8FF-A7488499C47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5746" y="2543429"/>
            <a:ext cx="7830293" cy="439759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AAFADDB-ED25-D747-BC41-05992E6C8335}"/>
              </a:ext>
            </a:extLst>
          </p:cNvPr>
          <p:cNvSpPr/>
          <p:nvPr/>
        </p:nvSpPr>
        <p:spPr>
          <a:xfrm>
            <a:off x="1" y="2746479"/>
            <a:ext cx="3585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28650" marR="0">
              <a:spcBef>
                <a:spcPts val="0"/>
              </a:spcBef>
              <a:spcAft>
                <a:spcPts val="0"/>
              </a:spcAft>
            </a:pPr>
            <a:r>
              <a:rPr lang="en-US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https://stewardship.adventist.org/presentations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9934E15-9FA0-B34D-A529-4E35FE1E2CF9}"/>
              </a:ext>
            </a:extLst>
          </p:cNvPr>
          <p:cNvSpPr/>
          <p:nvPr/>
        </p:nvSpPr>
        <p:spPr>
          <a:xfrm>
            <a:off x="232800" y="4419060"/>
            <a:ext cx="34327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0050" marR="0">
              <a:spcBef>
                <a:spcPts val="0"/>
              </a:spcBef>
              <a:spcAft>
                <a:spcPts val="0"/>
              </a:spcAft>
            </a:pPr>
            <a:r>
              <a:rPr lang="en-US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7"/>
              </a:rPr>
              <a:t>https://stewardship.adventist.org/powerpoint-presentations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497673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1F827488-4C8F-D449-9D22-85A7855EAF00}"/>
              </a:ext>
            </a:extLst>
          </p:cNvPr>
          <p:cNvSpPr txBox="1"/>
          <p:nvPr/>
        </p:nvSpPr>
        <p:spPr>
          <a:xfrm>
            <a:off x="694948" y="607783"/>
            <a:ext cx="786760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rgbClr val="401B46"/>
                </a:solidFill>
                <a:latin typeface="Gotham Ultra" panose="02000504050000020004" pitchFamily="2" charset="0"/>
              </a:rPr>
              <a:t>Stewardship Training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BFF7297-92FE-9344-9752-C38E50C115A1}"/>
              </a:ext>
            </a:extLst>
          </p:cNvPr>
          <p:cNvSpPr txBox="1"/>
          <p:nvPr/>
        </p:nvSpPr>
        <p:spPr>
          <a:xfrm>
            <a:off x="694948" y="2354390"/>
            <a:ext cx="315983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401B46"/>
                </a:solidFill>
                <a:latin typeface="Gotham Bold" panose="02000504050000020004" pitchFamily="2" charset="0"/>
              </a:rPr>
              <a:t>PowerPoint</a:t>
            </a:r>
          </a:p>
          <a:p>
            <a:r>
              <a:rPr lang="en-US" sz="3200" b="1" dirty="0">
                <a:solidFill>
                  <a:srgbClr val="401B46"/>
                </a:solidFill>
                <a:latin typeface="Gotham Bold" panose="02000504050000020004" pitchFamily="2" charset="0"/>
              </a:rPr>
              <a:t>Presentations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734A029-B3D7-0945-805C-000E734CB20A}"/>
              </a:ext>
            </a:extLst>
          </p:cNvPr>
          <p:cNvSpPr txBox="1"/>
          <p:nvPr/>
        </p:nvSpPr>
        <p:spPr>
          <a:xfrm>
            <a:off x="694948" y="3508147"/>
            <a:ext cx="287129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solidFill>
                  <a:srgbClr val="401B46"/>
                </a:solidFill>
                <a:latin typeface="Gotham Book Italic" panose="02000504050000020004" pitchFamily="2" charset="0"/>
              </a:rPr>
              <a:t>Dynamic Steward</a:t>
            </a:r>
          </a:p>
          <a:p>
            <a:r>
              <a:rPr lang="en-US" sz="2400" i="1" dirty="0">
                <a:solidFill>
                  <a:srgbClr val="401B46"/>
                </a:solidFill>
                <a:latin typeface="Gotham Book Italic" panose="02000504050000020004" pitchFamily="2" charset="0"/>
              </a:rPr>
              <a:t>Magazine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DA25A97-3535-8647-AE71-4E863E9707D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111" y="5533007"/>
            <a:ext cx="2419404" cy="51625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53999E9-98CC-9045-967D-2ABF4B6382A3}"/>
              </a:ext>
            </a:extLst>
          </p:cNvPr>
          <p:cNvSpPr/>
          <p:nvPr/>
        </p:nvSpPr>
        <p:spPr>
          <a:xfrm>
            <a:off x="0" y="6399698"/>
            <a:ext cx="12192000" cy="458302"/>
          </a:xfrm>
          <a:prstGeom prst="rect">
            <a:avLst/>
          </a:prstGeom>
          <a:solidFill>
            <a:srgbClr val="401B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6360C94-4EF4-E144-8E2D-53AFF1F2CAB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54787" y="1674544"/>
            <a:ext cx="8009436" cy="449820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4CA1CF3-07EC-1F42-8449-C4E754199A4C}"/>
              </a:ext>
            </a:extLst>
          </p:cNvPr>
          <p:cNvSpPr/>
          <p:nvPr/>
        </p:nvSpPr>
        <p:spPr>
          <a:xfrm>
            <a:off x="256885" y="4415683"/>
            <a:ext cx="374742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0050" marR="0">
              <a:spcBef>
                <a:spcPts val="0"/>
              </a:spcBef>
              <a:spcAft>
                <a:spcPts val="0"/>
              </a:spcAft>
            </a:pPr>
            <a:r>
              <a:rPr lang="en-US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https://stewardship.adventist.org/dynamic-steward-in-powerpoint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073202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1F827488-4C8F-D449-9D22-85A7855EAF00}"/>
              </a:ext>
            </a:extLst>
          </p:cNvPr>
          <p:cNvSpPr txBox="1"/>
          <p:nvPr/>
        </p:nvSpPr>
        <p:spPr>
          <a:xfrm>
            <a:off x="694948" y="607783"/>
            <a:ext cx="786760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rgbClr val="401B46"/>
                </a:solidFill>
                <a:latin typeface="Gotham Ultra" panose="02000504050000020004" pitchFamily="2" charset="0"/>
              </a:rPr>
              <a:t>Stewardship Training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BFF7297-92FE-9344-9752-C38E50C115A1}"/>
              </a:ext>
            </a:extLst>
          </p:cNvPr>
          <p:cNvSpPr txBox="1"/>
          <p:nvPr/>
        </p:nvSpPr>
        <p:spPr>
          <a:xfrm>
            <a:off x="694948" y="2865558"/>
            <a:ext cx="268214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401B46"/>
                </a:solidFill>
                <a:latin typeface="Gotham Bold" panose="02000504050000020004" pitchFamily="2" charset="0"/>
              </a:rPr>
              <a:t>Nurture and</a:t>
            </a:r>
          </a:p>
          <a:p>
            <a:r>
              <a:rPr lang="en-US" sz="3200" b="1" dirty="0">
                <a:solidFill>
                  <a:srgbClr val="401B46"/>
                </a:solidFill>
                <a:latin typeface="Gotham Bold" panose="02000504050000020004" pitchFamily="2" charset="0"/>
              </a:rPr>
              <a:t>Retention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E6C1618-CABE-2D45-AA32-FB5EACEE962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111" y="5533007"/>
            <a:ext cx="2419404" cy="51625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70D1C8B-B807-A144-A788-A9F41DCEDA4A}"/>
              </a:ext>
            </a:extLst>
          </p:cNvPr>
          <p:cNvSpPr/>
          <p:nvPr/>
        </p:nvSpPr>
        <p:spPr>
          <a:xfrm>
            <a:off x="0" y="6399698"/>
            <a:ext cx="12192000" cy="458302"/>
          </a:xfrm>
          <a:prstGeom prst="rect">
            <a:avLst/>
          </a:prstGeom>
          <a:solidFill>
            <a:srgbClr val="401B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C035C43-26BB-664D-98E8-F3919FF4824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1610" y="1749357"/>
            <a:ext cx="8280334" cy="465034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088703A-FC8E-1747-B596-C80A834C9EB3}"/>
              </a:ext>
            </a:extLst>
          </p:cNvPr>
          <p:cNvSpPr/>
          <p:nvPr/>
        </p:nvSpPr>
        <p:spPr>
          <a:xfrm>
            <a:off x="325563" y="3988035"/>
            <a:ext cx="337523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0050" marR="0">
              <a:spcBef>
                <a:spcPts val="0"/>
              </a:spcBef>
              <a:spcAft>
                <a:spcPts val="0"/>
              </a:spcAft>
            </a:pPr>
            <a:r>
              <a:rPr lang="en-US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https://stewardship.adventist.org/2019-nurture-and-retention-summit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583809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1F827488-4C8F-D449-9D22-85A7855EAF00}"/>
              </a:ext>
            </a:extLst>
          </p:cNvPr>
          <p:cNvSpPr txBox="1"/>
          <p:nvPr/>
        </p:nvSpPr>
        <p:spPr>
          <a:xfrm>
            <a:off x="694948" y="607783"/>
            <a:ext cx="786760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rgbClr val="401B46"/>
                </a:solidFill>
                <a:latin typeface="Gotham Ultra" panose="02000504050000020004" pitchFamily="2" charset="0"/>
              </a:rPr>
              <a:t>Stewardship Training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BFF7297-92FE-9344-9752-C38E50C115A1}"/>
              </a:ext>
            </a:extLst>
          </p:cNvPr>
          <p:cNvSpPr txBox="1"/>
          <p:nvPr/>
        </p:nvSpPr>
        <p:spPr>
          <a:xfrm>
            <a:off x="694948" y="1560077"/>
            <a:ext cx="71288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401B46"/>
                </a:solidFill>
                <a:latin typeface="Gotham Bold" panose="02000504050000020004" pitchFamily="2" charset="0"/>
              </a:rPr>
              <a:t>Online Stewardship Video Series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C0F7F9B-3B81-C740-A442-48E9B8731D0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111" y="5533007"/>
            <a:ext cx="2419404" cy="516251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506AC60E-E713-0E4A-AA32-E958D999553A}"/>
              </a:ext>
            </a:extLst>
          </p:cNvPr>
          <p:cNvSpPr/>
          <p:nvPr/>
        </p:nvSpPr>
        <p:spPr>
          <a:xfrm>
            <a:off x="0" y="6399698"/>
            <a:ext cx="12192000" cy="458302"/>
          </a:xfrm>
          <a:prstGeom prst="rect">
            <a:avLst/>
          </a:prstGeom>
          <a:solidFill>
            <a:srgbClr val="401B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75D2C12-66E5-6446-9C98-1FC1801E71A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595" y="2594091"/>
            <a:ext cx="3934154" cy="220947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65D26D7-6ECD-E84B-A2D2-F02B6E5925D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1183" y="2589272"/>
            <a:ext cx="3942735" cy="221429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BBF5F8B-AB3D-1F45-BC20-3A352A56161C}"/>
              </a:ext>
            </a:extLst>
          </p:cNvPr>
          <p:cNvSpPr txBox="1"/>
          <p:nvPr/>
        </p:nvSpPr>
        <p:spPr>
          <a:xfrm>
            <a:off x="756111" y="4784670"/>
            <a:ext cx="10358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401B46"/>
                </a:solidFill>
                <a:latin typeface="Gotham Bold" panose="02000504050000020004" pitchFamily="2" charset="0"/>
              </a:rPr>
              <a:t>English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049C466-969E-A94B-B17A-156B57345531}"/>
              </a:ext>
            </a:extLst>
          </p:cNvPr>
          <p:cNvSpPr txBox="1"/>
          <p:nvPr/>
        </p:nvSpPr>
        <p:spPr>
          <a:xfrm>
            <a:off x="6635217" y="4699946"/>
            <a:ext cx="10967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401B46"/>
                </a:solidFill>
                <a:latin typeface="Gotham Bold" panose="02000504050000020004" pitchFamily="2" charset="0"/>
              </a:rPr>
              <a:t>Spanish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6D1171E-6DB7-1D4B-B173-AC2A20F26A9B}"/>
              </a:ext>
            </a:extLst>
          </p:cNvPr>
          <p:cNvSpPr/>
          <p:nvPr/>
        </p:nvSpPr>
        <p:spPr>
          <a:xfrm>
            <a:off x="1082400" y="4697173"/>
            <a:ext cx="5013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28650" marR="0">
              <a:spcBef>
                <a:spcPts val="0"/>
              </a:spcBef>
              <a:spcAft>
                <a:spcPts val="0"/>
              </a:spcAft>
            </a:pPr>
            <a:r>
              <a:rPr lang="en-US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https://vimeopro.com/user10937457/online-stewardship-conference-videos/page/1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C8C085B-1FBF-954A-970E-D01720ABBB1C}"/>
              </a:ext>
            </a:extLst>
          </p:cNvPr>
          <p:cNvSpPr/>
          <p:nvPr/>
        </p:nvSpPr>
        <p:spPr>
          <a:xfrm>
            <a:off x="7022400" y="4692746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628650" marR="0">
              <a:spcBef>
                <a:spcPts val="0"/>
              </a:spcBef>
              <a:spcAft>
                <a:spcPts val="0"/>
              </a:spcAft>
            </a:pPr>
            <a:r>
              <a:rPr lang="en-US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https://vimeopro.com/user10937457/online-stewardship-conference-videos/page/5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536428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1F827488-4C8F-D449-9D22-85A7855EAF00}"/>
              </a:ext>
            </a:extLst>
          </p:cNvPr>
          <p:cNvSpPr txBox="1"/>
          <p:nvPr/>
        </p:nvSpPr>
        <p:spPr>
          <a:xfrm>
            <a:off x="694948" y="607783"/>
            <a:ext cx="786760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rgbClr val="401B46"/>
                </a:solidFill>
                <a:latin typeface="Gotham Ultra" panose="02000504050000020004" pitchFamily="2" charset="0"/>
              </a:rPr>
              <a:t>Stewardship Training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B388256-EC3E-4A47-9567-5B432E7DB6E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1183" y="2567817"/>
            <a:ext cx="3980937" cy="223574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4BBC897-DEAB-3F4A-9DC7-BAD7F6898F2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595" y="2615242"/>
            <a:ext cx="3934154" cy="220947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BFF7297-92FE-9344-9752-C38E50C115A1}"/>
              </a:ext>
            </a:extLst>
          </p:cNvPr>
          <p:cNvSpPr txBox="1"/>
          <p:nvPr/>
        </p:nvSpPr>
        <p:spPr>
          <a:xfrm>
            <a:off x="694948" y="1721905"/>
            <a:ext cx="71288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401B46"/>
                </a:solidFill>
                <a:latin typeface="Gotham Bold" panose="02000504050000020004" pitchFamily="2" charset="0"/>
              </a:rPr>
              <a:t>Online Stewardship Video Series 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0AE05290-82FD-CF43-B981-1821FDF00B5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111" y="5533007"/>
            <a:ext cx="2419404" cy="516251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12AFCBC6-B8AF-3B45-85BD-E4621332A489}"/>
              </a:ext>
            </a:extLst>
          </p:cNvPr>
          <p:cNvSpPr/>
          <p:nvPr/>
        </p:nvSpPr>
        <p:spPr>
          <a:xfrm>
            <a:off x="0" y="6399698"/>
            <a:ext cx="12192000" cy="458302"/>
          </a:xfrm>
          <a:prstGeom prst="rect">
            <a:avLst/>
          </a:prstGeom>
          <a:solidFill>
            <a:srgbClr val="401B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EF1A5E3-55C2-1240-A590-54EE9FAC321D}"/>
              </a:ext>
            </a:extLst>
          </p:cNvPr>
          <p:cNvSpPr txBox="1"/>
          <p:nvPr/>
        </p:nvSpPr>
        <p:spPr>
          <a:xfrm>
            <a:off x="756111" y="4803562"/>
            <a:ext cx="992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401B46"/>
                </a:solidFill>
                <a:latin typeface="Gotham Bold" panose="02000504050000020004" pitchFamily="2" charset="0"/>
              </a:rPr>
              <a:t>French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FD18345-E242-6945-84DA-B7B5052246CA}"/>
              </a:ext>
            </a:extLst>
          </p:cNvPr>
          <p:cNvSpPr txBox="1"/>
          <p:nvPr/>
        </p:nvSpPr>
        <p:spPr>
          <a:xfrm>
            <a:off x="6630215" y="4825426"/>
            <a:ext cx="15263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401B46"/>
                </a:solidFill>
                <a:latin typeface="Gotham Bold" panose="02000504050000020004" pitchFamily="2" charset="0"/>
              </a:rPr>
              <a:t>Portuguese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72C112C-DE85-734C-A9CA-5C825E01D248}"/>
              </a:ext>
            </a:extLst>
          </p:cNvPr>
          <p:cNvSpPr/>
          <p:nvPr/>
        </p:nvSpPr>
        <p:spPr>
          <a:xfrm>
            <a:off x="996000" y="4790838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628650" marR="0">
              <a:spcBef>
                <a:spcPts val="0"/>
              </a:spcBef>
              <a:spcAft>
                <a:spcPts val="0"/>
              </a:spcAft>
            </a:pPr>
            <a:r>
              <a:rPr lang="en-US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https://vimeopro.com/user10937457/online-stewardship-conference-videos/page/9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8BDE82C-9C1E-254B-8DF7-8E4E37DF7E63}"/>
              </a:ext>
            </a:extLst>
          </p:cNvPr>
          <p:cNvSpPr/>
          <p:nvPr/>
        </p:nvSpPr>
        <p:spPr>
          <a:xfrm>
            <a:off x="7544605" y="4803562"/>
            <a:ext cx="432819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28650" marR="0">
              <a:spcBef>
                <a:spcPts val="0"/>
              </a:spcBef>
              <a:spcAft>
                <a:spcPts val="0"/>
              </a:spcAft>
            </a:pPr>
            <a:r>
              <a:rPr lang="en-US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7"/>
              </a:rPr>
              <a:t>https://vimeopro.com/user10937457/online-stewardship-conference-videos/page/13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014206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1F827488-4C8F-D449-9D22-85A7855EAF00}"/>
              </a:ext>
            </a:extLst>
          </p:cNvPr>
          <p:cNvSpPr txBox="1"/>
          <p:nvPr/>
        </p:nvSpPr>
        <p:spPr>
          <a:xfrm>
            <a:off x="1088259" y="637954"/>
            <a:ext cx="100056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rgbClr val="401B46"/>
                </a:solidFill>
                <a:latin typeface="Gotham Ultra" panose="02000504050000020004" pitchFamily="2" charset="0"/>
              </a:rPr>
              <a:t>Four Category of Resources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FE374C4-590B-4747-8809-C406DD590B1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86298" y="5533007"/>
            <a:ext cx="2419404" cy="51625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F620476-7749-994F-A657-C6BF4DEBFEA7}"/>
              </a:ext>
            </a:extLst>
          </p:cNvPr>
          <p:cNvSpPr/>
          <p:nvPr/>
        </p:nvSpPr>
        <p:spPr>
          <a:xfrm>
            <a:off x="0" y="6399698"/>
            <a:ext cx="12192000" cy="458302"/>
          </a:xfrm>
          <a:prstGeom prst="rect">
            <a:avLst/>
          </a:prstGeom>
          <a:solidFill>
            <a:srgbClr val="401B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790F969-56DE-BA4A-949B-F625E0B80438}"/>
              </a:ext>
            </a:extLst>
          </p:cNvPr>
          <p:cNvGrpSpPr/>
          <p:nvPr/>
        </p:nvGrpSpPr>
        <p:grpSpPr>
          <a:xfrm>
            <a:off x="3685611" y="1822746"/>
            <a:ext cx="3815468" cy="2886789"/>
            <a:chOff x="6215023" y="2814631"/>
            <a:chExt cx="2114662" cy="1264251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E314646-B0DA-CE40-8DF3-937A012F77B0}"/>
                </a:ext>
              </a:extLst>
            </p:cNvPr>
            <p:cNvSpPr txBox="1"/>
            <p:nvPr/>
          </p:nvSpPr>
          <p:spPr>
            <a:xfrm>
              <a:off x="6215023" y="3795825"/>
              <a:ext cx="2114662" cy="2830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600" b="1" i="1" dirty="0">
                  <a:solidFill>
                    <a:srgbClr val="401B46"/>
                  </a:solidFill>
                  <a:latin typeface="Gotham Bold Italic" panose="02000504050000020004" pitchFamily="2" charset="0"/>
                </a:rPr>
                <a:t>03 Promotional</a:t>
              </a:r>
            </a:p>
          </p:txBody>
        </p:sp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F29E9FE1-AF4E-4A42-BDEB-B8B17C5275F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835156" y="2814631"/>
              <a:ext cx="874395" cy="7772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88721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1F827488-4C8F-D449-9D22-85A7855EAF00}"/>
              </a:ext>
            </a:extLst>
          </p:cNvPr>
          <p:cNvSpPr txBox="1"/>
          <p:nvPr/>
        </p:nvSpPr>
        <p:spPr>
          <a:xfrm>
            <a:off x="694948" y="607783"/>
            <a:ext cx="836729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rgbClr val="401B46"/>
                </a:solidFill>
                <a:latin typeface="Gotham Ultra" panose="02000504050000020004" pitchFamily="2" charset="0"/>
              </a:rPr>
              <a:t>Promotional Resources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BFF7297-92FE-9344-9752-C38E50C115A1}"/>
              </a:ext>
            </a:extLst>
          </p:cNvPr>
          <p:cNvSpPr txBox="1"/>
          <p:nvPr/>
        </p:nvSpPr>
        <p:spPr>
          <a:xfrm>
            <a:off x="694948" y="2846833"/>
            <a:ext cx="24224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401B46"/>
                </a:solidFill>
                <a:latin typeface="Gotham Bold" panose="02000504050000020004" pitchFamily="2" charset="0"/>
              </a:rPr>
              <a:t>Brochures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E1CF351-FD2F-924A-9FCD-B9939696995E}"/>
              </a:ext>
            </a:extLst>
          </p:cNvPr>
          <p:cNvSpPr txBox="1"/>
          <p:nvPr/>
        </p:nvSpPr>
        <p:spPr>
          <a:xfrm>
            <a:off x="694948" y="3508147"/>
            <a:ext cx="29049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solidFill>
                  <a:srgbClr val="401B46"/>
                </a:solidFill>
                <a:latin typeface="Gotham Book Italic" panose="02000504050000020004" pitchFamily="2" charset="0"/>
              </a:rPr>
              <a:t>Promise Brochure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719E20F-0D9C-1247-BF58-4DE710DFAF3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111" y="5533007"/>
            <a:ext cx="2419404" cy="516251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02C0C563-9773-BE4C-B78D-6174F5FCDCA2}"/>
              </a:ext>
            </a:extLst>
          </p:cNvPr>
          <p:cNvSpPr/>
          <p:nvPr/>
        </p:nvSpPr>
        <p:spPr>
          <a:xfrm>
            <a:off x="0" y="6399698"/>
            <a:ext cx="12192000" cy="458302"/>
          </a:xfrm>
          <a:prstGeom prst="rect">
            <a:avLst/>
          </a:prstGeom>
          <a:solidFill>
            <a:srgbClr val="401B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2624923-A3A4-E84E-9BAE-CFF625F4DD9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775401">
            <a:off x="7701437" y="2539433"/>
            <a:ext cx="4106030" cy="40274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37D1849-B41C-0940-A906-397F4D8319B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991084">
            <a:off x="4156713" y="2090458"/>
            <a:ext cx="4287520" cy="420594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915A9BD-0754-F94F-9698-31DFF80EF061}"/>
              </a:ext>
            </a:extLst>
          </p:cNvPr>
          <p:cNvSpPr/>
          <p:nvPr/>
        </p:nvSpPr>
        <p:spPr>
          <a:xfrm>
            <a:off x="694948" y="4135586"/>
            <a:ext cx="304905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https://stewardship.adventist.org/promise-brochure.pdf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4901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1F827488-4C8F-D449-9D22-85A7855EAF00}"/>
              </a:ext>
            </a:extLst>
          </p:cNvPr>
          <p:cNvSpPr txBox="1"/>
          <p:nvPr/>
        </p:nvSpPr>
        <p:spPr>
          <a:xfrm>
            <a:off x="694948" y="607783"/>
            <a:ext cx="836729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rgbClr val="401B46"/>
                </a:solidFill>
                <a:latin typeface="Gotham Ultra" panose="02000504050000020004" pitchFamily="2" charset="0"/>
              </a:rPr>
              <a:t>Promotional Resources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BFF7297-92FE-9344-9752-C38E50C115A1}"/>
              </a:ext>
            </a:extLst>
          </p:cNvPr>
          <p:cNvSpPr txBox="1"/>
          <p:nvPr/>
        </p:nvSpPr>
        <p:spPr>
          <a:xfrm>
            <a:off x="694948" y="2846833"/>
            <a:ext cx="24224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401B46"/>
                </a:solidFill>
                <a:latin typeface="Gotham Bold" panose="02000504050000020004" pitchFamily="2" charset="0"/>
              </a:rPr>
              <a:t>Brochures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E1CF351-FD2F-924A-9FCD-B9939696995E}"/>
              </a:ext>
            </a:extLst>
          </p:cNvPr>
          <p:cNvSpPr txBox="1"/>
          <p:nvPr/>
        </p:nvSpPr>
        <p:spPr>
          <a:xfrm>
            <a:off x="694948" y="3508147"/>
            <a:ext cx="27542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solidFill>
                  <a:srgbClr val="401B46"/>
                </a:solidFill>
                <a:latin typeface="Gotham Book Italic" panose="02000504050000020004" pitchFamily="2" charset="0"/>
              </a:rPr>
              <a:t>It Really Is Series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82CBDF4-0EDC-954B-A3C1-F30C039CBF7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5793" y="1649774"/>
            <a:ext cx="8399783" cy="47174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7122939-CE52-3642-9166-83950577B64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111" y="5533007"/>
            <a:ext cx="2419404" cy="51625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969EAA8-46F3-284D-8747-F865ABA095A1}"/>
              </a:ext>
            </a:extLst>
          </p:cNvPr>
          <p:cNvSpPr/>
          <p:nvPr/>
        </p:nvSpPr>
        <p:spPr>
          <a:xfrm>
            <a:off x="0" y="6399698"/>
            <a:ext cx="12192000" cy="458302"/>
          </a:xfrm>
          <a:prstGeom prst="rect">
            <a:avLst/>
          </a:prstGeom>
          <a:solidFill>
            <a:srgbClr val="401B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680A67C-9C25-7C4E-B515-6B24943B75F1}"/>
              </a:ext>
            </a:extLst>
          </p:cNvPr>
          <p:cNvSpPr/>
          <p:nvPr/>
        </p:nvSpPr>
        <p:spPr>
          <a:xfrm>
            <a:off x="0" y="4046351"/>
            <a:ext cx="3736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28650" marR="0">
              <a:spcBef>
                <a:spcPts val="0"/>
              </a:spcBef>
              <a:spcAft>
                <a:spcPts val="0"/>
              </a:spcAft>
            </a:pPr>
            <a:r>
              <a:rPr lang="en-US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https://stewardship.adventist.org/it-really-is-brochure-series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649130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1F827488-4C8F-D449-9D22-85A7855EAF00}"/>
              </a:ext>
            </a:extLst>
          </p:cNvPr>
          <p:cNvSpPr txBox="1"/>
          <p:nvPr/>
        </p:nvSpPr>
        <p:spPr>
          <a:xfrm>
            <a:off x="694948" y="607783"/>
            <a:ext cx="836729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rgbClr val="401B46"/>
                </a:solidFill>
                <a:latin typeface="Gotham Ultra" panose="02000504050000020004" pitchFamily="2" charset="0"/>
              </a:rPr>
              <a:t>Promotional Resources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BFF7297-92FE-9344-9752-C38E50C115A1}"/>
              </a:ext>
            </a:extLst>
          </p:cNvPr>
          <p:cNvSpPr txBox="1"/>
          <p:nvPr/>
        </p:nvSpPr>
        <p:spPr>
          <a:xfrm>
            <a:off x="694948" y="2326440"/>
            <a:ext cx="26484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401B46"/>
                </a:solidFill>
                <a:latin typeface="Gotham Bold" panose="02000504050000020004" pitchFamily="2" charset="0"/>
              </a:rPr>
              <a:t>Bookmarks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97BB1C8-18D5-4345-ABC6-5C829F46162C}"/>
              </a:ext>
            </a:extLst>
          </p:cNvPr>
          <p:cNvSpPr txBox="1"/>
          <p:nvPr/>
        </p:nvSpPr>
        <p:spPr>
          <a:xfrm>
            <a:off x="694948" y="3013501"/>
            <a:ext cx="332815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solidFill>
                  <a:srgbClr val="401B46"/>
                </a:solidFill>
                <a:latin typeface="Gotham Book Italic" panose="02000504050000020004" pitchFamily="2" charset="0"/>
              </a:rPr>
              <a:t>Ten Tithing </a:t>
            </a:r>
          </a:p>
          <a:p>
            <a:r>
              <a:rPr lang="en-US" sz="2400" i="1" dirty="0">
                <a:solidFill>
                  <a:srgbClr val="401B46"/>
                </a:solidFill>
                <a:latin typeface="Gotham Book Italic" panose="02000504050000020004" pitchFamily="2" charset="0"/>
              </a:rPr>
              <a:t>Questions Answered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FE7CBC3-BBC5-2848-9C34-CB0184A0067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111" y="5533007"/>
            <a:ext cx="2419404" cy="51625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5C95F914-6D72-C74A-9934-A57875A8B01B}"/>
              </a:ext>
            </a:extLst>
          </p:cNvPr>
          <p:cNvSpPr/>
          <p:nvPr/>
        </p:nvSpPr>
        <p:spPr>
          <a:xfrm>
            <a:off x="0" y="6399698"/>
            <a:ext cx="12192000" cy="458302"/>
          </a:xfrm>
          <a:prstGeom prst="rect">
            <a:avLst/>
          </a:prstGeom>
          <a:solidFill>
            <a:srgbClr val="401B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2130949-A17E-414E-8088-B25C034311F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220480">
            <a:off x="5423961" y="1867830"/>
            <a:ext cx="1633602" cy="46211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32E39E0-2DA4-F843-9AF5-06B80D7B643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091880">
            <a:off x="7596279" y="1792443"/>
            <a:ext cx="1688806" cy="482844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CFE4424-26FE-D543-9F5F-341949A2C271}"/>
              </a:ext>
            </a:extLst>
          </p:cNvPr>
          <p:cNvSpPr/>
          <p:nvPr/>
        </p:nvSpPr>
        <p:spPr>
          <a:xfrm>
            <a:off x="90985" y="4031526"/>
            <a:ext cx="39321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28650" marR="0">
              <a:spcBef>
                <a:spcPts val="0"/>
              </a:spcBef>
              <a:spcAft>
                <a:spcPts val="0"/>
              </a:spcAft>
            </a:pPr>
            <a:r>
              <a:rPr lang="en-US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https://stewardship.adventist.org/bookmarks.pdf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937187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1F827488-4C8F-D449-9D22-85A7855EAF00}"/>
              </a:ext>
            </a:extLst>
          </p:cNvPr>
          <p:cNvSpPr txBox="1"/>
          <p:nvPr/>
        </p:nvSpPr>
        <p:spPr>
          <a:xfrm>
            <a:off x="1088259" y="637954"/>
            <a:ext cx="100056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rgbClr val="401B46"/>
                </a:solidFill>
                <a:latin typeface="Gotham Ultra" panose="02000504050000020004" pitchFamily="2" charset="0"/>
              </a:rPr>
              <a:t>Four Category of Resources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FE374C4-590B-4747-8809-C406DD590B1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86298" y="5533007"/>
            <a:ext cx="2419404" cy="51625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F620476-7749-994F-A657-C6BF4DEBFEA7}"/>
              </a:ext>
            </a:extLst>
          </p:cNvPr>
          <p:cNvSpPr/>
          <p:nvPr/>
        </p:nvSpPr>
        <p:spPr>
          <a:xfrm>
            <a:off x="0" y="6399698"/>
            <a:ext cx="12192000" cy="458302"/>
          </a:xfrm>
          <a:prstGeom prst="rect">
            <a:avLst/>
          </a:prstGeom>
          <a:solidFill>
            <a:srgbClr val="401B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8ACD2A9-EB0B-0647-BF43-8CA338F02987}"/>
              </a:ext>
            </a:extLst>
          </p:cNvPr>
          <p:cNvGrpSpPr/>
          <p:nvPr/>
        </p:nvGrpSpPr>
        <p:grpSpPr>
          <a:xfrm>
            <a:off x="1211624" y="2829812"/>
            <a:ext cx="1808508" cy="1335345"/>
            <a:chOff x="1211624" y="2829812"/>
            <a:chExt cx="1808508" cy="1335345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51BA5BB-7F91-EC45-A692-77AAD014C3CA}"/>
                </a:ext>
              </a:extLst>
            </p:cNvPr>
            <p:cNvSpPr txBox="1"/>
            <p:nvPr/>
          </p:nvSpPr>
          <p:spPr>
            <a:xfrm>
              <a:off x="1211624" y="3795825"/>
              <a:ext cx="180850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i="1" dirty="0">
                  <a:solidFill>
                    <a:srgbClr val="401B46"/>
                  </a:solidFill>
                  <a:latin typeface="Gotham Bold Italic" panose="02000504050000020004" pitchFamily="2" charset="0"/>
                </a:rPr>
                <a:t>01 Periodicals</a:t>
              </a:r>
            </a:p>
          </p:txBody>
        </p:sp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AE91CC15-C207-984A-A90C-27AE92F25C5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17098" y="2829812"/>
              <a:ext cx="792422" cy="792422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10C330B7-14D0-264C-8D96-12E9A1980C8A}"/>
              </a:ext>
            </a:extLst>
          </p:cNvPr>
          <p:cNvGrpSpPr/>
          <p:nvPr/>
        </p:nvGrpSpPr>
        <p:grpSpPr>
          <a:xfrm>
            <a:off x="3699643" y="2806905"/>
            <a:ext cx="2015295" cy="1635251"/>
            <a:chOff x="3699643" y="2806905"/>
            <a:chExt cx="2015295" cy="1635251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0F4D782-9812-CD48-ACD8-C817D5261227}"/>
                </a:ext>
              </a:extLst>
            </p:cNvPr>
            <p:cNvSpPr txBox="1"/>
            <p:nvPr/>
          </p:nvSpPr>
          <p:spPr>
            <a:xfrm>
              <a:off x="3699643" y="3795825"/>
              <a:ext cx="201529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i="1" dirty="0">
                  <a:solidFill>
                    <a:srgbClr val="401B46"/>
                  </a:solidFill>
                  <a:latin typeface="Gotham Bold Italic" panose="02000504050000020004" pitchFamily="2" charset="0"/>
                </a:rPr>
                <a:t>02 Stewardship</a:t>
              </a:r>
            </a:p>
            <a:p>
              <a:pPr algn="ctr"/>
              <a:r>
                <a:rPr lang="en-US" b="1" i="1" dirty="0">
                  <a:solidFill>
                    <a:srgbClr val="401B46"/>
                  </a:solidFill>
                  <a:latin typeface="Gotham Bold Italic" panose="02000504050000020004" pitchFamily="2" charset="0"/>
                </a:rPr>
                <a:t>Training</a:t>
              </a:r>
            </a:p>
          </p:txBody>
        </p:sp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144583A1-0E96-4C4D-81B2-6C46908C309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152921" y="2806905"/>
              <a:ext cx="1108737" cy="886990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6790F969-56DE-BA4A-949B-F625E0B80438}"/>
              </a:ext>
            </a:extLst>
          </p:cNvPr>
          <p:cNvGrpSpPr/>
          <p:nvPr/>
        </p:nvGrpSpPr>
        <p:grpSpPr>
          <a:xfrm>
            <a:off x="6272722" y="2814631"/>
            <a:ext cx="1999265" cy="1350526"/>
            <a:chOff x="6272722" y="2814631"/>
            <a:chExt cx="1999265" cy="1350526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E314646-B0DA-CE40-8DF3-937A012F77B0}"/>
                </a:ext>
              </a:extLst>
            </p:cNvPr>
            <p:cNvSpPr txBox="1"/>
            <p:nvPr/>
          </p:nvSpPr>
          <p:spPr>
            <a:xfrm>
              <a:off x="6272722" y="3795825"/>
              <a:ext cx="199926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i="1" dirty="0">
                  <a:solidFill>
                    <a:srgbClr val="401B46"/>
                  </a:solidFill>
                  <a:latin typeface="Gotham Bold Italic" panose="02000504050000020004" pitchFamily="2" charset="0"/>
                </a:rPr>
                <a:t>03 Promotional</a:t>
              </a:r>
            </a:p>
          </p:txBody>
        </p:sp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F29E9FE1-AF4E-4A42-BDEB-B8B17C5275F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835156" y="2814631"/>
              <a:ext cx="874395" cy="777240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8F5C8FA-6BDB-764C-A5F4-1049AB8AE6F2}"/>
              </a:ext>
            </a:extLst>
          </p:cNvPr>
          <p:cNvGrpSpPr/>
          <p:nvPr/>
        </p:nvGrpSpPr>
        <p:grpSpPr>
          <a:xfrm>
            <a:off x="9194728" y="2868479"/>
            <a:ext cx="1476686" cy="1296678"/>
            <a:chOff x="9194728" y="2868479"/>
            <a:chExt cx="1476686" cy="1296678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A042802-0252-D047-AFA4-63BBA5203B11}"/>
                </a:ext>
              </a:extLst>
            </p:cNvPr>
            <p:cNvSpPr txBox="1"/>
            <p:nvPr/>
          </p:nvSpPr>
          <p:spPr>
            <a:xfrm>
              <a:off x="9194728" y="3795825"/>
              <a:ext cx="1476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i="1" dirty="0">
                  <a:solidFill>
                    <a:srgbClr val="401B46"/>
                  </a:solidFill>
                  <a:latin typeface="Gotham Bold Italic" panose="02000504050000020004" pitchFamily="2" charset="0"/>
                </a:rPr>
                <a:t>04 General</a:t>
              </a:r>
            </a:p>
          </p:txBody>
        </p:sp>
        <p:pic>
          <p:nvPicPr>
            <p:cNvPr id="17" name="Graphic 16">
              <a:extLst>
                <a:ext uri="{FF2B5EF4-FFF2-40B4-BE49-F238E27FC236}">
                  <a16:creationId xmlns:a16="http://schemas.microsoft.com/office/drawing/2014/main" id="{56EE311D-8DFC-DA4A-873E-46068D30194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9519920" y="2868479"/>
              <a:ext cx="904240" cy="72339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63038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1F827488-4C8F-D449-9D22-85A7855EAF00}"/>
              </a:ext>
            </a:extLst>
          </p:cNvPr>
          <p:cNvSpPr txBox="1"/>
          <p:nvPr/>
        </p:nvSpPr>
        <p:spPr>
          <a:xfrm>
            <a:off x="1088259" y="637954"/>
            <a:ext cx="100056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rgbClr val="401B46"/>
                </a:solidFill>
                <a:latin typeface="Gotham Ultra" panose="02000504050000020004" pitchFamily="2" charset="0"/>
              </a:rPr>
              <a:t>Four Category of Resources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FE374C4-590B-4747-8809-C406DD590B1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86298" y="5533007"/>
            <a:ext cx="2419404" cy="51625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F620476-7749-994F-A657-C6BF4DEBFEA7}"/>
              </a:ext>
            </a:extLst>
          </p:cNvPr>
          <p:cNvSpPr/>
          <p:nvPr/>
        </p:nvSpPr>
        <p:spPr>
          <a:xfrm>
            <a:off x="0" y="6399698"/>
            <a:ext cx="12192000" cy="458302"/>
          </a:xfrm>
          <a:prstGeom prst="rect">
            <a:avLst/>
          </a:prstGeom>
          <a:solidFill>
            <a:srgbClr val="401B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8F5C8FA-6BDB-764C-A5F4-1049AB8AE6F2}"/>
              </a:ext>
            </a:extLst>
          </p:cNvPr>
          <p:cNvGrpSpPr/>
          <p:nvPr/>
        </p:nvGrpSpPr>
        <p:grpSpPr>
          <a:xfrm>
            <a:off x="4613791" y="1799088"/>
            <a:ext cx="2775120" cy="3125386"/>
            <a:chOff x="9409257" y="2868479"/>
            <a:chExt cx="1047629" cy="1169121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A042802-0252-D047-AFA4-63BBA5203B11}"/>
                </a:ext>
              </a:extLst>
            </p:cNvPr>
            <p:cNvSpPr txBox="1"/>
            <p:nvPr/>
          </p:nvSpPr>
          <p:spPr>
            <a:xfrm>
              <a:off x="9409257" y="3795825"/>
              <a:ext cx="1047629" cy="241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600" b="1" i="1" dirty="0">
                  <a:solidFill>
                    <a:srgbClr val="401B46"/>
                  </a:solidFill>
                  <a:latin typeface="Gotham Bold Italic" panose="02000504050000020004" pitchFamily="2" charset="0"/>
                </a:rPr>
                <a:t>04 General</a:t>
              </a:r>
            </a:p>
          </p:txBody>
        </p:sp>
        <p:pic>
          <p:nvPicPr>
            <p:cNvPr id="17" name="Graphic 16">
              <a:extLst>
                <a:ext uri="{FF2B5EF4-FFF2-40B4-BE49-F238E27FC236}">
                  <a16:creationId xmlns:a16="http://schemas.microsoft.com/office/drawing/2014/main" id="{56EE311D-8DFC-DA4A-873E-46068D30194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9519920" y="2868479"/>
              <a:ext cx="904240" cy="72339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44054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1F827488-4C8F-D449-9D22-85A7855EAF00}"/>
              </a:ext>
            </a:extLst>
          </p:cNvPr>
          <p:cNvSpPr txBox="1"/>
          <p:nvPr/>
        </p:nvSpPr>
        <p:spPr>
          <a:xfrm>
            <a:off x="694948" y="607783"/>
            <a:ext cx="669164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rgbClr val="401B46"/>
                </a:solidFill>
                <a:latin typeface="Gotham Ultra" panose="02000504050000020004" pitchFamily="2" charset="0"/>
              </a:rPr>
              <a:t>General Resources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BFF7297-92FE-9344-9752-C38E50C115A1}"/>
              </a:ext>
            </a:extLst>
          </p:cNvPr>
          <p:cNvSpPr txBox="1"/>
          <p:nvPr/>
        </p:nvSpPr>
        <p:spPr>
          <a:xfrm>
            <a:off x="694948" y="3122322"/>
            <a:ext cx="14766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401B46"/>
                </a:solidFill>
                <a:latin typeface="Gotham Bold" panose="02000504050000020004" pitchFamily="2" charset="0"/>
              </a:rPr>
              <a:t>Books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2A859B5-75B6-584B-90D8-6D98E314DD8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81356" y="1634982"/>
            <a:ext cx="8661268" cy="486427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A89A4B1-E420-144E-8338-D72CDD0A31B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111" y="5533007"/>
            <a:ext cx="2419404" cy="516251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042D616B-F0B9-2545-B539-B8716F28FFF6}"/>
              </a:ext>
            </a:extLst>
          </p:cNvPr>
          <p:cNvSpPr/>
          <p:nvPr/>
        </p:nvSpPr>
        <p:spPr>
          <a:xfrm>
            <a:off x="0" y="6399698"/>
            <a:ext cx="12192000" cy="458302"/>
          </a:xfrm>
          <a:prstGeom prst="rect">
            <a:avLst/>
          </a:prstGeom>
          <a:solidFill>
            <a:srgbClr val="401B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B9EA836-CFD1-D443-96B6-4C7E76F49F81}"/>
              </a:ext>
            </a:extLst>
          </p:cNvPr>
          <p:cNvSpPr/>
          <p:nvPr/>
        </p:nvSpPr>
        <p:spPr>
          <a:xfrm>
            <a:off x="364293" y="3882455"/>
            <a:ext cx="255170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0050" marR="0">
              <a:spcBef>
                <a:spcPts val="0"/>
              </a:spcBef>
              <a:spcAft>
                <a:spcPts val="0"/>
              </a:spcAft>
            </a:pPr>
            <a:r>
              <a:rPr lang="en-US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https://stewardship.adventist.org/books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797435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1F827488-4C8F-D449-9D22-85A7855EAF00}"/>
              </a:ext>
            </a:extLst>
          </p:cNvPr>
          <p:cNvSpPr txBox="1"/>
          <p:nvPr/>
        </p:nvSpPr>
        <p:spPr>
          <a:xfrm>
            <a:off x="694948" y="607783"/>
            <a:ext cx="669164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rgbClr val="401B46"/>
                </a:solidFill>
                <a:latin typeface="Gotham Ultra" panose="02000504050000020004" pitchFamily="2" charset="0"/>
              </a:rPr>
              <a:t>General Resources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BFF7297-92FE-9344-9752-C38E50C115A1}"/>
              </a:ext>
            </a:extLst>
          </p:cNvPr>
          <p:cNvSpPr txBox="1"/>
          <p:nvPr/>
        </p:nvSpPr>
        <p:spPr>
          <a:xfrm>
            <a:off x="694948" y="3122322"/>
            <a:ext cx="18950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401B46"/>
                </a:solidFill>
                <a:latin typeface="Gotham Bold" panose="02000504050000020004" pitchFamily="2" charset="0"/>
              </a:rPr>
              <a:t>e-Books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A28E7AE-790F-2342-A4A4-1D5398FC834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7104" y="1645543"/>
            <a:ext cx="8661268" cy="486427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29D3EAD-9DE0-AE43-AF7B-13DA0C89B3A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111" y="5533007"/>
            <a:ext cx="2419404" cy="51625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291B02F7-C492-C843-BE76-C2237F2BAB7E}"/>
              </a:ext>
            </a:extLst>
          </p:cNvPr>
          <p:cNvSpPr/>
          <p:nvPr/>
        </p:nvSpPr>
        <p:spPr>
          <a:xfrm>
            <a:off x="0" y="6399698"/>
            <a:ext cx="12192000" cy="458302"/>
          </a:xfrm>
          <a:prstGeom prst="rect">
            <a:avLst/>
          </a:prstGeom>
          <a:solidFill>
            <a:srgbClr val="401B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38621C0-F385-8445-ACB7-24AD80FCCA42}"/>
              </a:ext>
            </a:extLst>
          </p:cNvPr>
          <p:cNvSpPr/>
          <p:nvPr/>
        </p:nvSpPr>
        <p:spPr>
          <a:xfrm>
            <a:off x="251068" y="3780739"/>
            <a:ext cx="25641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0050" marR="0">
              <a:spcBef>
                <a:spcPts val="0"/>
              </a:spcBef>
              <a:spcAft>
                <a:spcPts val="0"/>
              </a:spcAft>
            </a:pPr>
            <a:r>
              <a:rPr lang="en-US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https://stewardship.adventist.org/ebooks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62770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1F827488-4C8F-D449-9D22-85A7855EAF00}"/>
              </a:ext>
            </a:extLst>
          </p:cNvPr>
          <p:cNvSpPr txBox="1"/>
          <p:nvPr/>
        </p:nvSpPr>
        <p:spPr>
          <a:xfrm>
            <a:off x="694948" y="607783"/>
            <a:ext cx="669164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rgbClr val="401B46"/>
                </a:solidFill>
                <a:latin typeface="Gotham Ultra" panose="02000504050000020004" pitchFamily="2" charset="0"/>
              </a:rPr>
              <a:t>General Resources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BFF7297-92FE-9344-9752-C38E50C115A1}"/>
              </a:ext>
            </a:extLst>
          </p:cNvPr>
          <p:cNvSpPr txBox="1"/>
          <p:nvPr/>
        </p:nvSpPr>
        <p:spPr>
          <a:xfrm>
            <a:off x="694948" y="3122322"/>
            <a:ext cx="2898550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401B46"/>
                </a:solidFill>
                <a:latin typeface="Gotham Bold" panose="02000504050000020004" pitchFamily="2" charset="0"/>
              </a:rPr>
              <a:t>Commitment</a:t>
            </a:r>
          </a:p>
          <a:p>
            <a:r>
              <a:rPr lang="en-US" sz="3200" b="1" dirty="0">
                <a:solidFill>
                  <a:srgbClr val="401B46"/>
                </a:solidFill>
                <a:latin typeface="Gotham Bold" panose="02000504050000020004" pitchFamily="2" charset="0"/>
              </a:rPr>
              <a:t>Cards</a:t>
            </a:r>
          </a:p>
          <a:p>
            <a:r>
              <a:rPr lang="en-US" sz="1200" b="1" dirty="0">
                <a:solidFill>
                  <a:srgbClr val="401B46"/>
                </a:solidFill>
                <a:latin typeface="Gotham Bold" panose="02000504050000020004" pitchFamily="2" charset="0"/>
              </a:rPr>
              <a:t>(Available in 23 languages)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23FFEAE-391C-7749-A6B3-AA5F16ECEC2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3498" y="1701015"/>
            <a:ext cx="8445696" cy="474321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A92D29F-024D-7249-A5DE-050EE2F8089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111" y="5533007"/>
            <a:ext cx="2419404" cy="51625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56802AC8-5921-754E-A1B5-372F3DE9AD02}"/>
              </a:ext>
            </a:extLst>
          </p:cNvPr>
          <p:cNvSpPr/>
          <p:nvPr/>
        </p:nvSpPr>
        <p:spPr>
          <a:xfrm>
            <a:off x="0" y="6399698"/>
            <a:ext cx="12192000" cy="458302"/>
          </a:xfrm>
          <a:prstGeom prst="rect">
            <a:avLst/>
          </a:prstGeom>
          <a:solidFill>
            <a:srgbClr val="401B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3C46928-C391-B143-954B-9AC9C119169D}"/>
              </a:ext>
            </a:extLst>
          </p:cNvPr>
          <p:cNvSpPr/>
          <p:nvPr/>
        </p:nvSpPr>
        <p:spPr>
          <a:xfrm>
            <a:off x="694949" y="4419997"/>
            <a:ext cx="289855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https://stewardship.adventist.org/commitment-card-promise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31685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1F827488-4C8F-D449-9D22-85A7855EAF00}"/>
              </a:ext>
            </a:extLst>
          </p:cNvPr>
          <p:cNvSpPr txBox="1"/>
          <p:nvPr/>
        </p:nvSpPr>
        <p:spPr>
          <a:xfrm>
            <a:off x="694948" y="607783"/>
            <a:ext cx="669164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rgbClr val="401B46"/>
                </a:solidFill>
                <a:latin typeface="Gotham Ultra" panose="02000504050000020004" pitchFamily="2" charset="0"/>
              </a:rPr>
              <a:t>General Resources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BFF7297-92FE-9344-9752-C38E50C115A1}"/>
              </a:ext>
            </a:extLst>
          </p:cNvPr>
          <p:cNvSpPr txBox="1"/>
          <p:nvPr/>
        </p:nvSpPr>
        <p:spPr>
          <a:xfrm>
            <a:off x="694948" y="2488202"/>
            <a:ext cx="304442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401B46"/>
                </a:solidFill>
                <a:latin typeface="Gotham Bold" panose="02000504050000020004" pitchFamily="2" charset="0"/>
              </a:rPr>
              <a:t>Information </a:t>
            </a:r>
          </a:p>
          <a:p>
            <a:r>
              <a:rPr lang="en-US" sz="2400" b="1" dirty="0">
                <a:solidFill>
                  <a:srgbClr val="401B46"/>
                </a:solidFill>
                <a:latin typeface="Gotham Bold" panose="02000504050000020004" pitchFamily="2" charset="0"/>
              </a:rPr>
              <a:t>on Promise,</a:t>
            </a:r>
          </a:p>
          <a:p>
            <a:r>
              <a:rPr lang="en-US" sz="2400" b="1" dirty="0">
                <a:solidFill>
                  <a:srgbClr val="401B46"/>
                </a:solidFill>
                <a:latin typeface="Gotham Bold" panose="02000504050000020004" pitchFamily="2" charset="0"/>
              </a:rPr>
              <a:t>percentage-based</a:t>
            </a:r>
          </a:p>
          <a:p>
            <a:r>
              <a:rPr lang="en-US" sz="2400" b="1" dirty="0">
                <a:solidFill>
                  <a:srgbClr val="401B46"/>
                </a:solidFill>
                <a:latin typeface="Gotham Bold" panose="02000504050000020004" pitchFamily="2" charset="0"/>
              </a:rPr>
              <a:t>offering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92C2463-8521-F648-A8A6-BF92852056B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46458" y="1701015"/>
            <a:ext cx="8393142" cy="471369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64AF690-8102-2F43-B576-65F6429AA56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111" y="5533007"/>
            <a:ext cx="2419404" cy="51625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BAB674B9-7953-B64B-B935-6ABE17D45034}"/>
              </a:ext>
            </a:extLst>
          </p:cNvPr>
          <p:cNvSpPr/>
          <p:nvPr/>
        </p:nvSpPr>
        <p:spPr>
          <a:xfrm>
            <a:off x="0" y="6399698"/>
            <a:ext cx="12192000" cy="458302"/>
          </a:xfrm>
          <a:prstGeom prst="rect">
            <a:avLst/>
          </a:prstGeom>
          <a:solidFill>
            <a:srgbClr val="401B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BF53A42-EAD0-8E41-88A5-9401138BB9E6}"/>
              </a:ext>
            </a:extLst>
          </p:cNvPr>
          <p:cNvSpPr/>
          <p:nvPr/>
        </p:nvSpPr>
        <p:spPr>
          <a:xfrm>
            <a:off x="407577" y="4253596"/>
            <a:ext cx="333179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0050" marR="0">
              <a:spcBef>
                <a:spcPts val="0"/>
              </a:spcBef>
              <a:spcAft>
                <a:spcPts val="0"/>
              </a:spcAft>
            </a:pPr>
            <a:r>
              <a:rPr lang="en-US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https://stewardship.adventist.org/promise-offerings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5109774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1F827488-4C8F-D449-9D22-85A7855EAF00}"/>
              </a:ext>
            </a:extLst>
          </p:cNvPr>
          <p:cNvSpPr txBox="1"/>
          <p:nvPr/>
        </p:nvSpPr>
        <p:spPr>
          <a:xfrm>
            <a:off x="694948" y="607783"/>
            <a:ext cx="669164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rgbClr val="401B46"/>
                </a:solidFill>
                <a:latin typeface="Gotham Ultra" panose="02000504050000020004" pitchFamily="2" charset="0"/>
              </a:rPr>
              <a:t>General Resources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BFF7297-92FE-9344-9752-C38E50C115A1}"/>
              </a:ext>
            </a:extLst>
          </p:cNvPr>
          <p:cNvSpPr txBox="1"/>
          <p:nvPr/>
        </p:nvSpPr>
        <p:spPr>
          <a:xfrm>
            <a:off x="694948" y="2985332"/>
            <a:ext cx="2856872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401B46"/>
                </a:solidFill>
                <a:latin typeface="Gotham Bold" panose="02000504050000020004" pitchFamily="2" charset="0"/>
              </a:rPr>
              <a:t>Podcasts</a:t>
            </a:r>
          </a:p>
          <a:p>
            <a:r>
              <a:rPr lang="en-US" sz="1200" b="1" dirty="0">
                <a:solidFill>
                  <a:srgbClr val="401B46"/>
                </a:solidFill>
                <a:latin typeface="Gotham Bold" panose="02000504050000020004" pitchFamily="2" charset="0"/>
              </a:rPr>
              <a:t>(Available in English and Spanish)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94AE06D-8E14-6F44-A69B-6DBDFF11B4A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46304" y="1782548"/>
            <a:ext cx="8100256" cy="454920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CE9E284-5BE7-0B4F-B1C6-DC16F75C5B4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111" y="5533007"/>
            <a:ext cx="2419404" cy="51625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18B6C592-E4DE-0745-A75D-14660133ED27}"/>
              </a:ext>
            </a:extLst>
          </p:cNvPr>
          <p:cNvSpPr/>
          <p:nvPr/>
        </p:nvSpPr>
        <p:spPr>
          <a:xfrm>
            <a:off x="0" y="6399698"/>
            <a:ext cx="12192000" cy="458302"/>
          </a:xfrm>
          <a:prstGeom prst="rect">
            <a:avLst/>
          </a:prstGeom>
          <a:solidFill>
            <a:srgbClr val="401B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94179C6-66D5-2E4F-8987-C0BEB4F73AF0}"/>
              </a:ext>
            </a:extLst>
          </p:cNvPr>
          <p:cNvSpPr/>
          <p:nvPr/>
        </p:nvSpPr>
        <p:spPr>
          <a:xfrm>
            <a:off x="740368" y="4059114"/>
            <a:ext cx="308283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https://stewardship.adventist.org/podcast-stewardship-audio-presentations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01419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1F827488-4C8F-D449-9D22-85A7855EAF00}"/>
              </a:ext>
            </a:extLst>
          </p:cNvPr>
          <p:cNvSpPr txBox="1"/>
          <p:nvPr/>
        </p:nvSpPr>
        <p:spPr>
          <a:xfrm>
            <a:off x="694948" y="607783"/>
            <a:ext cx="669164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rgbClr val="401B46"/>
                </a:solidFill>
                <a:latin typeface="Gotham Ultra" panose="02000504050000020004" pitchFamily="2" charset="0"/>
              </a:rPr>
              <a:t>General Resources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BFF7297-92FE-9344-9752-C38E50C115A1}"/>
              </a:ext>
            </a:extLst>
          </p:cNvPr>
          <p:cNvSpPr txBox="1"/>
          <p:nvPr/>
        </p:nvSpPr>
        <p:spPr>
          <a:xfrm>
            <a:off x="694948" y="2742149"/>
            <a:ext cx="2656496" cy="14927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401B46"/>
                </a:solidFill>
                <a:latin typeface="Gotham Bold" panose="02000504050000020004" pitchFamily="2" charset="0"/>
              </a:rPr>
              <a:t>Group</a:t>
            </a:r>
          </a:p>
          <a:p>
            <a:r>
              <a:rPr lang="en-US" sz="4000" b="1" dirty="0">
                <a:solidFill>
                  <a:srgbClr val="401B46"/>
                </a:solidFill>
                <a:latin typeface="Gotham Bold" panose="02000504050000020004" pitchFamily="2" charset="0"/>
              </a:rPr>
              <a:t>Activities</a:t>
            </a:r>
          </a:p>
          <a:p>
            <a:r>
              <a:rPr lang="en-US" sz="1100" b="1" dirty="0">
                <a:solidFill>
                  <a:srgbClr val="401B46"/>
                </a:solidFill>
                <a:latin typeface="Gotham Bold" panose="02000504050000020004" pitchFamily="2" charset="0"/>
              </a:rPr>
              <a:t>(Available in English and Spanish)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25A3698-B1BF-A644-8CCA-F3BC7241A36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18839" y="1701014"/>
            <a:ext cx="8468439" cy="47559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DE8C518-8F78-714F-A03D-A8FE7B6EF5A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111" y="5533007"/>
            <a:ext cx="2419404" cy="51625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6ACDC77-17E2-8A40-A957-C6088AA2ED20}"/>
              </a:ext>
            </a:extLst>
          </p:cNvPr>
          <p:cNvSpPr/>
          <p:nvPr/>
        </p:nvSpPr>
        <p:spPr>
          <a:xfrm>
            <a:off x="0" y="6399698"/>
            <a:ext cx="12192000" cy="458302"/>
          </a:xfrm>
          <a:prstGeom prst="rect">
            <a:avLst/>
          </a:prstGeom>
          <a:solidFill>
            <a:srgbClr val="401B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0C0CD6F-A5CB-D145-99D6-641FD6122D5F}"/>
              </a:ext>
            </a:extLst>
          </p:cNvPr>
          <p:cNvSpPr/>
          <p:nvPr/>
        </p:nvSpPr>
        <p:spPr>
          <a:xfrm>
            <a:off x="262951" y="4265925"/>
            <a:ext cx="348104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0050" marR="0">
              <a:spcBef>
                <a:spcPts val="0"/>
              </a:spcBef>
              <a:spcAft>
                <a:spcPts val="0"/>
              </a:spcAft>
            </a:pPr>
            <a:r>
              <a:rPr lang="en-US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https://stewardship.adventist.org/activity-brochures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0314763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1F827488-4C8F-D449-9D22-85A7855EAF00}"/>
              </a:ext>
            </a:extLst>
          </p:cNvPr>
          <p:cNvSpPr txBox="1"/>
          <p:nvPr/>
        </p:nvSpPr>
        <p:spPr>
          <a:xfrm>
            <a:off x="694948" y="607783"/>
            <a:ext cx="669164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rgbClr val="401B46"/>
                </a:solidFill>
                <a:latin typeface="Gotham Ultra" panose="02000504050000020004" pitchFamily="2" charset="0"/>
              </a:rPr>
              <a:t>General Resources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BFF7297-92FE-9344-9752-C38E50C115A1}"/>
              </a:ext>
            </a:extLst>
          </p:cNvPr>
          <p:cNvSpPr txBox="1"/>
          <p:nvPr/>
        </p:nvSpPr>
        <p:spPr>
          <a:xfrm>
            <a:off x="562755" y="2127123"/>
            <a:ext cx="3425938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401B46"/>
                </a:solidFill>
                <a:latin typeface="Gotham Bold" panose="02000504050000020004" pitchFamily="2" charset="0"/>
              </a:rPr>
              <a:t>Bible</a:t>
            </a:r>
          </a:p>
          <a:p>
            <a:r>
              <a:rPr lang="en-US" sz="4000" b="1" dirty="0">
                <a:solidFill>
                  <a:srgbClr val="401B46"/>
                </a:solidFill>
                <a:latin typeface="Gotham Bold" panose="02000504050000020004" pitchFamily="2" charset="0"/>
              </a:rPr>
              <a:t>Study on</a:t>
            </a:r>
          </a:p>
          <a:p>
            <a:r>
              <a:rPr lang="en-US" sz="4000" b="1" dirty="0">
                <a:solidFill>
                  <a:srgbClr val="401B46"/>
                </a:solidFill>
                <a:latin typeface="Gotham Bold" panose="02000504050000020004" pitchFamily="2" charset="0"/>
              </a:rPr>
              <a:t>Stewardship</a:t>
            </a:r>
          </a:p>
          <a:p>
            <a:r>
              <a:rPr lang="en-US" b="1" dirty="0">
                <a:solidFill>
                  <a:srgbClr val="401B46"/>
                </a:solidFill>
                <a:latin typeface="Gotham Bold" panose="02000504050000020004" pitchFamily="2" charset="0"/>
              </a:rPr>
              <a:t>(PDF)</a:t>
            </a:r>
            <a:endParaRPr lang="en-US" sz="4000" b="1" dirty="0">
              <a:solidFill>
                <a:srgbClr val="401B46"/>
              </a:solidFill>
              <a:latin typeface="Gotham Bold" panose="02000504050000020004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64A6239-2885-4B4C-8896-B13AA7A8834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90633" y="1737990"/>
            <a:ext cx="7932212" cy="445483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8F6A6E5-F0B5-A54C-8359-7C0FC84C419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111" y="5533007"/>
            <a:ext cx="2419404" cy="51625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814DB0E2-7E07-954B-B0C4-066D90FBE1D2}"/>
              </a:ext>
            </a:extLst>
          </p:cNvPr>
          <p:cNvSpPr/>
          <p:nvPr/>
        </p:nvSpPr>
        <p:spPr>
          <a:xfrm>
            <a:off x="0" y="6399698"/>
            <a:ext cx="12192000" cy="458302"/>
          </a:xfrm>
          <a:prstGeom prst="rect">
            <a:avLst/>
          </a:prstGeom>
          <a:solidFill>
            <a:srgbClr val="401B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49C2241-A89F-6044-A123-D68976A367DA}"/>
              </a:ext>
            </a:extLst>
          </p:cNvPr>
          <p:cNvSpPr/>
          <p:nvPr/>
        </p:nvSpPr>
        <p:spPr>
          <a:xfrm>
            <a:off x="204000" y="4401909"/>
            <a:ext cx="3712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0050" marR="0">
              <a:spcBef>
                <a:spcPts val="0"/>
              </a:spcBef>
              <a:spcAft>
                <a:spcPts val="0"/>
              </a:spcAft>
            </a:pPr>
            <a:r>
              <a:rPr lang="en-US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https://stewardship.adventist.org/bible-study-on-stewardship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6182257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13D71B31-9BCD-9944-8ECA-913A4E819A4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111" y="5533007"/>
            <a:ext cx="2419404" cy="51625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579EB6A7-5891-D941-8657-22F1A98E55FD}"/>
              </a:ext>
            </a:extLst>
          </p:cNvPr>
          <p:cNvSpPr/>
          <p:nvPr/>
        </p:nvSpPr>
        <p:spPr>
          <a:xfrm>
            <a:off x="0" y="6399698"/>
            <a:ext cx="12192000" cy="458302"/>
          </a:xfrm>
          <a:prstGeom prst="rect">
            <a:avLst/>
          </a:prstGeom>
          <a:solidFill>
            <a:srgbClr val="401B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F827488-4C8F-D449-9D22-85A7855EAF00}"/>
              </a:ext>
            </a:extLst>
          </p:cNvPr>
          <p:cNvSpPr txBox="1"/>
          <p:nvPr/>
        </p:nvSpPr>
        <p:spPr>
          <a:xfrm>
            <a:off x="338510" y="714788"/>
            <a:ext cx="514788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401B46"/>
                </a:solidFill>
                <a:latin typeface="Gotham Ultra" panose="02000504050000020004" pitchFamily="2" charset="0"/>
              </a:rPr>
              <a:t>Departmental Access</a:t>
            </a:r>
            <a:endParaRPr lang="pt-BR" sz="5400" dirty="0">
              <a:solidFill>
                <a:srgbClr val="401B46"/>
              </a:solidFill>
              <a:latin typeface="Gotham Ultra" panose="02000504050000020004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CE8E646-09DD-0042-96B0-46D9A72314C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957364" y="-1573743"/>
            <a:ext cx="15461715" cy="1030781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DA11C85-8DBA-3D49-AE44-1389B511966A}"/>
              </a:ext>
            </a:extLst>
          </p:cNvPr>
          <p:cNvSpPr/>
          <p:nvPr/>
        </p:nvSpPr>
        <p:spPr>
          <a:xfrm>
            <a:off x="338510" y="4065074"/>
            <a:ext cx="42280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https://</a:t>
            </a:r>
            <a:r>
              <a:rPr lang="en-US" u="sng" dirty="0" err="1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stewardship.adventist.org</a:t>
            </a:r>
            <a:r>
              <a:rPr lang="en-US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/page732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3F8CE2E-FA92-ED49-AFBF-FB209A39ABD0}"/>
              </a:ext>
            </a:extLst>
          </p:cNvPr>
          <p:cNvSpPr txBox="1"/>
          <p:nvPr/>
        </p:nvSpPr>
        <p:spPr>
          <a:xfrm>
            <a:off x="338510" y="2578420"/>
            <a:ext cx="471475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401B46"/>
                </a:solidFill>
                <a:latin typeface="Gotham Bold" panose="02000504050000020004" pitchFamily="2" charset="0"/>
              </a:rPr>
              <a:t>for directors only</a:t>
            </a:r>
          </a:p>
          <a:p>
            <a:endParaRPr lang="en-US" sz="4000" b="1" dirty="0">
              <a:solidFill>
                <a:srgbClr val="401B46"/>
              </a:solidFill>
              <a:latin typeface="Gotham Bold" panose="02000504050000020004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1BC3696-F659-8741-A2EF-296BB5814A9A}"/>
              </a:ext>
            </a:extLst>
          </p:cNvPr>
          <p:cNvSpPr/>
          <p:nvPr/>
        </p:nvSpPr>
        <p:spPr>
          <a:xfrm>
            <a:off x="338510" y="4658336"/>
            <a:ext cx="55931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401B46"/>
                </a:solidFill>
                <a:latin typeface="Gotham Bold" panose="02000504050000020004" pitchFamily="2" charset="0"/>
              </a:rPr>
              <a:t>Username: director     Password: advisory2017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0E75315-4181-244A-8A34-C3F0251A1023}"/>
              </a:ext>
            </a:extLst>
          </p:cNvPr>
          <p:cNvSpPr/>
          <p:nvPr/>
        </p:nvSpPr>
        <p:spPr>
          <a:xfrm>
            <a:off x="449439" y="3471812"/>
            <a:ext cx="49792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401B46"/>
                </a:solidFill>
                <a:latin typeface="Gotham Bold" panose="02000504050000020004" pitchFamily="2" charset="0"/>
              </a:rPr>
              <a:t>On stewardship website under About Us.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34780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1F827488-4C8F-D449-9D22-85A7855EAF00}"/>
              </a:ext>
            </a:extLst>
          </p:cNvPr>
          <p:cNvSpPr txBox="1"/>
          <p:nvPr/>
        </p:nvSpPr>
        <p:spPr>
          <a:xfrm>
            <a:off x="1088259" y="637954"/>
            <a:ext cx="100056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rgbClr val="401B46"/>
                </a:solidFill>
                <a:latin typeface="Gotham Ultra" panose="02000504050000020004" pitchFamily="2" charset="0"/>
              </a:rPr>
              <a:t>Four Category of Resources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FE374C4-590B-4747-8809-C406DD590B1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86298" y="5533007"/>
            <a:ext cx="2419404" cy="51625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F620476-7749-994F-A657-C6BF4DEBFEA7}"/>
              </a:ext>
            </a:extLst>
          </p:cNvPr>
          <p:cNvSpPr/>
          <p:nvPr/>
        </p:nvSpPr>
        <p:spPr>
          <a:xfrm>
            <a:off x="0" y="6399698"/>
            <a:ext cx="12192000" cy="458302"/>
          </a:xfrm>
          <a:prstGeom prst="rect">
            <a:avLst/>
          </a:prstGeom>
          <a:solidFill>
            <a:srgbClr val="401B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8ACD2A9-EB0B-0647-BF43-8CA338F02987}"/>
              </a:ext>
            </a:extLst>
          </p:cNvPr>
          <p:cNvGrpSpPr/>
          <p:nvPr/>
        </p:nvGrpSpPr>
        <p:grpSpPr>
          <a:xfrm>
            <a:off x="4097774" y="1833202"/>
            <a:ext cx="3438763" cy="3191596"/>
            <a:chOff x="1483108" y="2829812"/>
            <a:chExt cx="1265545" cy="1211317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51BA5BB-7F91-EC45-A692-77AAD014C3CA}"/>
                </a:ext>
              </a:extLst>
            </p:cNvPr>
            <p:cNvSpPr txBox="1"/>
            <p:nvPr/>
          </p:nvSpPr>
          <p:spPr>
            <a:xfrm>
              <a:off x="1483108" y="3795825"/>
              <a:ext cx="1265545" cy="2453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600" b="1" i="1" dirty="0">
                  <a:solidFill>
                    <a:srgbClr val="401B46"/>
                  </a:solidFill>
                  <a:latin typeface="Gotham Bold Italic" panose="02000504050000020004" pitchFamily="2" charset="0"/>
                </a:rPr>
                <a:t>01 Periodicals</a:t>
              </a:r>
            </a:p>
          </p:txBody>
        </p:sp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AE91CC15-C207-984A-A90C-27AE92F25C5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17098" y="2829812"/>
              <a:ext cx="792422" cy="79242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59410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1F827488-4C8F-D449-9D22-85A7855EAF00}"/>
              </a:ext>
            </a:extLst>
          </p:cNvPr>
          <p:cNvSpPr txBox="1"/>
          <p:nvPr/>
        </p:nvSpPr>
        <p:spPr>
          <a:xfrm>
            <a:off x="694948" y="607783"/>
            <a:ext cx="408131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rgbClr val="401B46"/>
                </a:solidFill>
                <a:latin typeface="Gotham Ultra" panose="02000504050000020004" pitchFamily="2" charset="0"/>
              </a:rPr>
              <a:t>Periodicals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B93C509-5F42-274E-BBFE-A78E6ECEFBF3}"/>
              </a:ext>
            </a:extLst>
          </p:cNvPr>
          <p:cNvSpPr txBox="1"/>
          <p:nvPr/>
        </p:nvSpPr>
        <p:spPr>
          <a:xfrm>
            <a:off x="756111" y="1998471"/>
            <a:ext cx="10503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401B46"/>
                </a:solidFill>
                <a:latin typeface="Gotham Bold" panose="02000504050000020004" pitchFamily="2" charset="0"/>
              </a:rPr>
              <a:t>Annual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BFF7297-92FE-9344-9752-C38E50C115A1}"/>
              </a:ext>
            </a:extLst>
          </p:cNvPr>
          <p:cNvSpPr txBox="1"/>
          <p:nvPr/>
        </p:nvSpPr>
        <p:spPr>
          <a:xfrm>
            <a:off x="731765" y="2444689"/>
            <a:ext cx="453681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401B46"/>
                </a:solidFill>
                <a:latin typeface="Gotham Bold" panose="02000504050000020004" pitchFamily="2" charset="0"/>
              </a:rPr>
              <a:t>Stewardship Revival </a:t>
            </a:r>
          </a:p>
          <a:p>
            <a:r>
              <a:rPr lang="en-US" sz="3200" b="1" dirty="0">
                <a:solidFill>
                  <a:srgbClr val="401B46"/>
                </a:solidFill>
                <a:latin typeface="Gotham Bold" panose="02000504050000020004" pitchFamily="2" charset="0"/>
              </a:rPr>
              <a:t>Week—God First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798A08B-9B17-E54D-B104-94F2FDEC104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111" y="5533007"/>
            <a:ext cx="2419404" cy="51625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AF86781-3ACF-5840-A7AF-E11EB1D7746C}"/>
              </a:ext>
            </a:extLst>
          </p:cNvPr>
          <p:cNvSpPr/>
          <p:nvPr/>
        </p:nvSpPr>
        <p:spPr>
          <a:xfrm>
            <a:off x="0" y="6399698"/>
            <a:ext cx="12192000" cy="458302"/>
          </a:xfrm>
          <a:prstGeom prst="rect">
            <a:avLst/>
          </a:prstGeom>
          <a:solidFill>
            <a:srgbClr val="401B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D63A7B6-E94D-4443-A65A-EC9768EC6FA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0573" y="790345"/>
            <a:ext cx="8268799" cy="464386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A3BDA59-543E-374B-A10F-7851790C144C}"/>
              </a:ext>
            </a:extLst>
          </p:cNvPr>
          <p:cNvSpPr/>
          <p:nvPr/>
        </p:nvSpPr>
        <p:spPr>
          <a:xfrm>
            <a:off x="756111" y="4584925"/>
            <a:ext cx="3396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4"/>
              </a:rPr>
              <a:t>https://stewardship.adventist.org/stewardship-revival-week-2021</a:t>
            </a:r>
            <a:r>
              <a:rPr lang="en-US" dirty="0"/>
              <a:t>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B9A89AB-72AD-E742-91D2-9D3AB5A4DF5B}"/>
              </a:ext>
            </a:extLst>
          </p:cNvPr>
          <p:cNvSpPr/>
          <p:nvPr/>
        </p:nvSpPr>
        <p:spPr>
          <a:xfrm>
            <a:off x="756111" y="3545389"/>
            <a:ext cx="448812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401B46"/>
                </a:solidFill>
              </a:rPr>
              <a:t>1</a:t>
            </a:r>
            <a:r>
              <a:rPr lang="en-US" baseline="30000" dirty="0">
                <a:solidFill>
                  <a:srgbClr val="401B46"/>
                </a:solidFill>
              </a:rPr>
              <a:t>st</a:t>
            </a:r>
            <a:r>
              <a:rPr lang="en-US" dirty="0">
                <a:solidFill>
                  <a:srgbClr val="401B46"/>
                </a:solidFill>
              </a:rPr>
              <a:t> Sabbath in December is Stewardship Emphasis day. The week prior is the Stewardship Revival Week.</a:t>
            </a:r>
          </a:p>
        </p:txBody>
      </p:sp>
    </p:spTree>
    <p:extLst>
      <p:ext uri="{BB962C8B-B14F-4D97-AF65-F5344CB8AC3E}">
        <p14:creationId xmlns:p14="http://schemas.microsoft.com/office/powerpoint/2010/main" val="1681100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1F827488-4C8F-D449-9D22-85A7855EAF00}"/>
              </a:ext>
            </a:extLst>
          </p:cNvPr>
          <p:cNvSpPr txBox="1"/>
          <p:nvPr/>
        </p:nvSpPr>
        <p:spPr>
          <a:xfrm>
            <a:off x="694948" y="607783"/>
            <a:ext cx="408131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rgbClr val="401B46"/>
                </a:solidFill>
                <a:latin typeface="Gotham Ultra" panose="02000504050000020004" pitchFamily="2" charset="0"/>
              </a:rPr>
              <a:t>Periodicals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B93C509-5F42-274E-BBFE-A78E6ECEFBF3}"/>
              </a:ext>
            </a:extLst>
          </p:cNvPr>
          <p:cNvSpPr txBox="1"/>
          <p:nvPr/>
        </p:nvSpPr>
        <p:spPr>
          <a:xfrm>
            <a:off x="707419" y="2305755"/>
            <a:ext cx="12971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401B46"/>
                </a:solidFill>
                <a:latin typeface="Gotham Bold" panose="02000504050000020004" pitchFamily="2" charset="0"/>
              </a:rPr>
              <a:t>Quarterly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BFF7297-92FE-9344-9752-C38E50C115A1}"/>
              </a:ext>
            </a:extLst>
          </p:cNvPr>
          <p:cNvSpPr txBox="1"/>
          <p:nvPr/>
        </p:nvSpPr>
        <p:spPr>
          <a:xfrm>
            <a:off x="707419" y="2683933"/>
            <a:ext cx="413812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401B46"/>
                </a:solidFill>
                <a:latin typeface="Gotham Bold" panose="02000504050000020004" pitchFamily="2" charset="0"/>
              </a:rPr>
              <a:t>Dynamic Steward</a:t>
            </a:r>
          </a:p>
          <a:p>
            <a:r>
              <a:rPr lang="en-US" sz="3200" b="1" dirty="0">
                <a:solidFill>
                  <a:srgbClr val="401B46"/>
                </a:solidFill>
                <a:latin typeface="Gotham Bold" panose="02000504050000020004" pitchFamily="2" charset="0"/>
              </a:rPr>
              <a:t>Magazine</a:t>
            </a:r>
          </a:p>
          <a:p>
            <a:r>
              <a:rPr lang="en-US" sz="2400" dirty="0">
                <a:solidFill>
                  <a:srgbClr val="401B46"/>
                </a:solidFill>
                <a:latin typeface="Gotham-Book" panose="02000504050000020004" pitchFamily="2" charset="0"/>
              </a:rPr>
              <a:t>(Available in 4 languages)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7E13C5C-7A5E-CC4E-9D0C-DA6C329D761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111" y="5533007"/>
            <a:ext cx="2419404" cy="51625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A55F6C9-AB63-ED4C-AD45-FB653FAFFCDD}"/>
              </a:ext>
            </a:extLst>
          </p:cNvPr>
          <p:cNvSpPr/>
          <p:nvPr/>
        </p:nvSpPr>
        <p:spPr>
          <a:xfrm>
            <a:off x="0" y="6399698"/>
            <a:ext cx="12192000" cy="458302"/>
          </a:xfrm>
          <a:prstGeom prst="rect">
            <a:avLst/>
          </a:prstGeom>
          <a:solidFill>
            <a:srgbClr val="401B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BD9B4BD-9119-E049-9942-4520197B022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0098" y="1051334"/>
            <a:ext cx="9211230" cy="517314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CF63987-5A0C-E64C-92D3-373F8B60641D}"/>
              </a:ext>
            </a:extLst>
          </p:cNvPr>
          <p:cNvSpPr/>
          <p:nvPr/>
        </p:nvSpPr>
        <p:spPr>
          <a:xfrm>
            <a:off x="495574" y="4662870"/>
            <a:ext cx="46923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4"/>
              </a:rPr>
              <a:t>https://stewardship.adventist.org/issue-archive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163461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1F827488-4C8F-D449-9D22-85A7855EAF00}"/>
              </a:ext>
            </a:extLst>
          </p:cNvPr>
          <p:cNvSpPr txBox="1"/>
          <p:nvPr/>
        </p:nvSpPr>
        <p:spPr>
          <a:xfrm>
            <a:off x="694948" y="607783"/>
            <a:ext cx="408131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rgbClr val="401B46"/>
                </a:solidFill>
                <a:latin typeface="Gotham Ultra" panose="02000504050000020004" pitchFamily="2" charset="0"/>
              </a:rPr>
              <a:t>Periodicals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B93C509-5F42-274E-BBFE-A78E6ECEFBF3}"/>
              </a:ext>
            </a:extLst>
          </p:cNvPr>
          <p:cNvSpPr txBox="1"/>
          <p:nvPr/>
        </p:nvSpPr>
        <p:spPr>
          <a:xfrm>
            <a:off x="707419" y="2535280"/>
            <a:ext cx="10615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401B46"/>
                </a:solidFill>
                <a:latin typeface="Gotham Bold" panose="02000504050000020004" pitchFamily="2" charset="0"/>
              </a:rPr>
              <a:t>Monthy</a:t>
            </a:r>
            <a:endParaRPr lang="en-US" b="1" dirty="0">
              <a:solidFill>
                <a:srgbClr val="401B46"/>
              </a:solidFill>
              <a:latin typeface="Gotham Bold" panose="02000504050000020004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BFF7297-92FE-9344-9752-C38E50C115A1}"/>
              </a:ext>
            </a:extLst>
          </p:cNvPr>
          <p:cNvSpPr txBox="1"/>
          <p:nvPr/>
        </p:nvSpPr>
        <p:spPr>
          <a:xfrm>
            <a:off x="707419" y="2913458"/>
            <a:ext cx="245772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401B46"/>
                </a:solidFill>
                <a:latin typeface="Gotham Bold" panose="02000504050000020004" pitchFamily="2" charset="0"/>
              </a:rPr>
              <a:t>God First </a:t>
            </a:r>
          </a:p>
          <a:p>
            <a:r>
              <a:rPr lang="en-US" sz="3200" b="1" dirty="0">
                <a:solidFill>
                  <a:srgbClr val="401B46"/>
                </a:solidFill>
                <a:latin typeface="Gotham Bold" panose="02000504050000020004" pitchFamily="2" charset="0"/>
              </a:rPr>
              <a:t>Newsletter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6E27B0C-A2FF-9541-B183-D535B0764D3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111" y="5533007"/>
            <a:ext cx="2419404" cy="51625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B849F57-CF79-A547-A625-7B6E6E2E2493}"/>
              </a:ext>
            </a:extLst>
          </p:cNvPr>
          <p:cNvSpPr/>
          <p:nvPr/>
        </p:nvSpPr>
        <p:spPr>
          <a:xfrm>
            <a:off x="0" y="6399698"/>
            <a:ext cx="12192000" cy="458302"/>
          </a:xfrm>
          <a:prstGeom prst="rect">
            <a:avLst/>
          </a:prstGeom>
          <a:solidFill>
            <a:srgbClr val="401B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755E902-21C1-844D-830D-B5821E3C48F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59199" y="1531113"/>
            <a:ext cx="8044947" cy="451814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89951F0-E718-894B-8459-DF9D767D3ED5}"/>
              </a:ext>
            </a:extLst>
          </p:cNvPr>
          <p:cNvSpPr/>
          <p:nvPr/>
        </p:nvSpPr>
        <p:spPr>
          <a:xfrm>
            <a:off x="553202" y="4156450"/>
            <a:ext cx="33491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4"/>
              </a:rPr>
              <a:t>https://stewardship.adventist.org/newsletter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595721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1F827488-4C8F-D449-9D22-85A7855EAF00}"/>
              </a:ext>
            </a:extLst>
          </p:cNvPr>
          <p:cNvSpPr txBox="1"/>
          <p:nvPr/>
        </p:nvSpPr>
        <p:spPr>
          <a:xfrm>
            <a:off x="694948" y="607783"/>
            <a:ext cx="408131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rgbClr val="401B46"/>
                </a:solidFill>
                <a:latin typeface="Gotham Ultra" panose="02000504050000020004" pitchFamily="2" charset="0"/>
              </a:rPr>
              <a:t>Periodicals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B93C509-5F42-274E-BBFE-A78E6ECEFBF3}"/>
              </a:ext>
            </a:extLst>
          </p:cNvPr>
          <p:cNvSpPr txBox="1"/>
          <p:nvPr/>
        </p:nvSpPr>
        <p:spPr>
          <a:xfrm>
            <a:off x="707419" y="2535280"/>
            <a:ext cx="10615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401B46"/>
                </a:solidFill>
                <a:latin typeface="Gotham Bold" panose="02000504050000020004" pitchFamily="2" charset="0"/>
              </a:rPr>
              <a:t>Weekly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BFF7297-92FE-9344-9752-C38E50C115A1}"/>
              </a:ext>
            </a:extLst>
          </p:cNvPr>
          <p:cNvSpPr txBox="1"/>
          <p:nvPr/>
        </p:nvSpPr>
        <p:spPr>
          <a:xfrm>
            <a:off x="707419" y="2913458"/>
            <a:ext cx="451918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401B46"/>
                </a:solidFill>
                <a:latin typeface="Gotham Bold" panose="02000504050000020004" pitchFamily="2" charset="0"/>
              </a:rPr>
              <a:t>Tithe and Offerings</a:t>
            </a:r>
          </a:p>
          <a:p>
            <a:r>
              <a:rPr lang="en-US" sz="3200" b="1" dirty="0">
                <a:solidFill>
                  <a:srgbClr val="401B46"/>
                </a:solidFill>
                <a:latin typeface="Gotham Bold" panose="02000504050000020004" pitchFamily="2" charset="0"/>
              </a:rPr>
              <a:t>Devotional Readings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A99149B-E7EC-2744-ACFD-ADC255465E7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111" y="5533007"/>
            <a:ext cx="2419404" cy="51625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3EF20B0-A655-B642-BE7B-10F54BE8C0A2}"/>
              </a:ext>
            </a:extLst>
          </p:cNvPr>
          <p:cNvSpPr/>
          <p:nvPr/>
        </p:nvSpPr>
        <p:spPr>
          <a:xfrm>
            <a:off x="0" y="6399698"/>
            <a:ext cx="12192000" cy="458302"/>
          </a:xfrm>
          <a:prstGeom prst="rect">
            <a:avLst/>
          </a:prstGeom>
          <a:solidFill>
            <a:srgbClr val="401B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2F7F137-0716-6A43-87B6-8CF8326F895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5048" y="791328"/>
            <a:ext cx="9475352" cy="532147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AF7C9AD-4189-1543-AEE1-4B5E92DFD2C5}"/>
              </a:ext>
            </a:extLst>
          </p:cNvPr>
          <p:cNvSpPr/>
          <p:nvPr/>
        </p:nvSpPr>
        <p:spPr>
          <a:xfrm>
            <a:off x="756111" y="4286957"/>
            <a:ext cx="34234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4"/>
              </a:rPr>
              <a:t>https://stewardship.adventist.org/tithe-and-offerings-readings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641577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1F827488-4C8F-D449-9D22-85A7855EAF00}"/>
              </a:ext>
            </a:extLst>
          </p:cNvPr>
          <p:cNvSpPr txBox="1"/>
          <p:nvPr/>
        </p:nvSpPr>
        <p:spPr>
          <a:xfrm>
            <a:off x="694948" y="607783"/>
            <a:ext cx="408131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rgbClr val="401B46"/>
                </a:solidFill>
                <a:latin typeface="Gotham Ultra" panose="02000504050000020004" pitchFamily="2" charset="0"/>
              </a:rPr>
              <a:t>Periodicals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B93C509-5F42-274E-BBFE-A78E6ECEFBF3}"/>
              </a:ext>
            </a:extLst>
          </p:cNvPr>
          <p:cNvSpPr txBox="1"/>
          <p:nvPr/>
        </p:nvSpPr>
        <p:spPr>
          <a:xfrm>
            <a:off x="756111" y="1578340"/>
            <a:ext cx="10615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401B46"/>
                </a:solidFill>
                <a:latin typeface="Gotham Bold" panose="02000504050000020004" pitchFamily="2" charset="0"/>
              </a:rPr>
              <a:t>Weekly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BFF7297-92FE-9344-9752-C38E50C115A1}"/>
              </a:ext>
            </a:extLst>
          </p:cNvPr>
          <p:cNvSpPr txBox="1"/>
          <p:nvPr/>
        </p:nvSpPr>
        <p:spPr>
          <a:xfrm>
            <a:off x="756111" y="1994250"/>
            <a:ext cx="4346062" cy="1354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401B46"/>
                </a:solidFill>
                <a:latin typeface="Gotham Bold" panose="02000504050000020004" pitchFamily="2" charset="0"/>
              </a:rPr>
              <a:t>Tithe and Offerings </a:t>
            </a:r>
          </a:p>
          <a:p>
            <a:r>
              <a:rPr lang="en-US" sz="3200" b="1" dirty="0">
                <a:solidFill>
                  <a:srgbClr val="401B46"/>
                </a:solidFill>
                <a:latin typeface="Gotham Bold" panose="02000504050000020004" pitchFamily="2" charset="0"/>
              </a:rPr>
              <a:t>Devotional Videos</a:t>
            </a:r>
          </a:p>
          <a:p>
            <a:r>
              <a:rPr lang="en-US" dirty="0">
                <a:solidFill>
                  <a:srgbClr val="401B46"/>
                </a:solidFill>
                <a:latin typeface="Gotham-Book" panose="02000504050000020004" pitchFamily="2" charset="0"/>
              </a:rPr>
              <a:t>(Available in over eight languages)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B71C331-3FB1-774B-B88C-914469DF50D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111" y="5533007"/>
            <a:ext cx="2419404" cy="51625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A1CCF40-AA41-E64A-9A76-9D286946E3BE}"/>
              </a:ext>
            </a:extLst>
          </p:cNvPr>
          <p:cNvSpPr/>
          <p:nvPr/>
        </p:nvSpPr>
        <p:spPr>
          <a:xfrm>
            <a:off x="0" y="6399698"/>
            <a:ext cx="12192000" cy="458302"/>
          </a:xfrm>
          <a:prstGeom prst="rect">
            <a:avLst/>
          </a:prstGeom>
          <a:solidFill>
            <a:srgbClr val="401B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16983AA-BCC3-F049-B0A7-8DC8F912113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89444" y="1078220"/>
            <a:ext cx="7299708" cy="497103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080BF94-4CF1-C24F-9061-2DB33873E3D5}"/>
              </a:ext>
            </a:extLst>
          </p:cNvPr>
          <p:cNvSpPr/>
          <p:nvPr/>
        </p:nvSpPr>
        <p:spPr>
          <a:xfrm>
            <a:off x="756111" y="3406201"/>
            <a:ext cx="34378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5"/>
              </a:rPr>
              <a:t>https://stewardship.adventist.org/other-languages</a:t>
            </a:r>
            <a:r>
              <a:rPr lang="en-US" dirty="0"/>
              <a:t>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0D8317F-3B11-174B-8A34-140E4DB09D4E}"/>
              </a:ext>
            </a:extLst>
          </p:cNvPr>
          <p:cNvSpPr/>
          <p:nvPr/>
        </p:nvSpPr>
        <p:spPr>
          <a:xfrm>
            <a:off x="763704" y="4692105"/>
            <a:ext cx="3828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6"/>
              </a:rPr>
              <a:t>https://www.youtube.com/channel/UCMzCjsCnUpJSUJVd02qRwtw/playlists</a:t>
            </a:r>
            <a:r>
              <a:rPr lang="en-US" dirty="0"/>
              <a:t>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B07CDE8-A4B7-2041-8A8F-AFAB2D0D2589}"/>
              </a:ext>
            </a:extLst>
          </p:cNvPr>
          <p:cNvSpPr/>
          <p:nvPr/>
        </p:nvSpPr>
        <p:spPr>
          <a:xfrm>
            <a:off x="756111" y="4200936"/>
            <a:ext cx="45174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7"/>
              </a:rPr>
              <a:t>https://vimeo.com/user10937457/collections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402587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1F827488-4C8F-D449-9D22-85A7855EAF00}"/>
              </a:ext>
            </a:extLst>
          </p:cNvPr>
          <p:cNvSpPr txBox="1"/>
          <p:nvPr/>
        </p:nvSpPr>
        <p:spPr>
          <a:xfrm>
            <a:off x="694948" y="607783"/>
            <a:ext cx="408131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rgbClr val="401B46"/>
                </a:solidFill>
                <a:latin typeface="Gotham Ultra" panose="02000504050000020004" pitchFamily="2" charset="0"/>
              </a:rPr>
              <a:t>Periodicals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B93C509-5F42-274E-BBFE-A78E6ECEFBF3}"/>
              </a:ext>
            </a:extLst>
          </p:cNvPr>
          <p:cNvSpPr txBox="1"/>
          <p:nvPr/>
        </p:nvSpPr>
        <p:spPr>
          <a:xfrm>
            <a:off x="756111" y="1835176"/>
            <a:ext cx="7777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401B46"/>
                </a:solidFill>
                <a:latin typeface="Gotham Bold" panose="02000504050000020004" pitchFamily="2" charset="0"/>
              </a:rPr>
              <a:t>Daily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BFF7297-92FE-9344-9752-C38E50C115A1}"/>
              </a:ext>
            </a:extLst>
          </p:cNvPr>
          <p:cNvSpPr txBox="1"/>
          <p:nvPr/>
        </p:nvSpPr>
        <p:spPr>
          <a:xfrm>
            <a:off x="724283" y="2209627"/>
            <a:ext cx="3946850" cy="9385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401B46"/>
                </a:solidFill>
                <a:latin typeface="Gotham Bold" panose="02000504050000020004" pitchFamily="2" charset="0"/>
              </a:rPr>
              <a:t>Postings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rgbClr val="401B46"/>
                </a:solidFill>
                <a:latin typeface="Gotham-Book" panose="02000504050000020004" pitchFamily="2" charset="0"/>
              </a:rPr>
              <a:t>Facebook, Twitter and Instagram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B71C331-3FB1-774B-B88C-914469DF50D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111" y="5533007"/>
            <a:ext cx="2419404" cy="51625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A1CCF40-AA41-E64A-9A76-9D286946E3BE}"/>
              </a:ext>
            </a:extLst>
          </p:cNvPr>
          <p:cNvSpPr/>
          <p:nvPr/>
        </p:nvSpPr>
        <p:spPr>
          <a:xfrm>
            <a:off x="0" y="6399698"/>
            <a:ext cx="12192000" cy="458302"/>
          </a:xfrm>
          <a:prstGeom prst="rect">
            <a:avLst/>
          </a:prstGeom>
          <a:solidFill>
            <a:srgbClr val="401B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080BF94-4CF1-C24F-9061-2DB33873E3D5}"/>
              </a:ext>
            </a:extLst>
          </p:cNvPr>
          <p:cNvSpPr/>
          <p:nvPr/>
        </p:nvSpPr>
        <p:spPr>
          <a:xfrm>
            <a:off x="772976" y="4601041"/>
            <a:ext cx="34378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https://www.instagram.com/gcstewardshipministries/</a:t>
            </a:r>
            <a:r>
              <a:rPr lang="en-US" dirty="0"/>
              <a:t>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0D8317F-3B11-174B-8A34-140E4DB09D4E}"/>
              </a:ext>
            </a:extLst>
          </p:cNvPr>
          <p:cNvSpPr/>
          <p:nvPr/>
        </p:nvSpPr>
        <p:spPr>
          <a:xfrm>
            <a:off x="772976" y="4119099"/>
            <a:ext cx="3828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4"/>
              </a:rPr>
              <a:t>https://twitter.com/dynamicstewards</a:t>
            </a:r>
            <a:r>
              <a:rPr lang="en-US" dirty="0"/>
              <a:t> </a:t>
            </a:r>
          </a:p>
        </p:txBody>
      </p:sp>
      <p:pic>
        <p:nvPicPr>
          <p:cNvPr id="7" name="Picture 6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9CAFA876-ED27-7645-B2F3-7DC4B57683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79141" y="382138"/>
            <a:ext cx="5288253" cy="3305158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5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9EAFF669-8A8C-5E40-9C0B-7D9DFE3AD4C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3350" r="21306"/>
          <a:stretch/>
        </p:blipFill>
        <p:spPr>
          <a:xfrm>
            <a:off x="8604262" y="2233898"/>
            <a:ext cx="3065178" cy="3396435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16983AA-BCC3-F049-B0A7-8DC8F912113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291" r="17101"/>
          <a:stretch/>
        </p:blipFill>
        <p:spPr>
          <a:xfrm>
            <a:off x="5472590" y="3419828"/>
            <a:ext cx="3408373" cy="262943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C8AB6C6-C324-234C-9453-83D7B5D947CC}"/>
              </a:ext>
            </a:extLst>
          </p:cNvPr>
          <p:cNvSpPr/>
          <p:nvPr/>
        </p:nvSpPr>
        <p:spPr>
          <a:xfrm>
            <a:off x="772976" y="3306994"/>
            <a:ext cx="37186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8"/>
              </a:rPr>
              <a:t>https://www.facebook.com/GCStewardshipMinistries/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87105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2297</TotalTime>
  <Words>553</Words>
  <Application>Microsoft Macintosh PowerPoint</Application>
  <PresentationFormat>Widescreen</PresentationFormat>
  <Paragraphs>150</Paragraphs>
  <Slides>28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7" baseType="lpstr">
      <vt:lpstr>Arial</vt:lpstr>
      <vt:lpstr>Calibri</vt:lpstr>
      <vt:lpstr>Calibri Light</vt:lpstr>
      <vt:lpstr>Gotham Bold</vt:lpstr>
      <vt:lpstr>Gotham Bold Italic</vt:lpstr>
      <vt:lpstr>Gotham Book Italic</vt:lpstr>
      <vt:lpstr>Gotham Ultra</vt:lpstr>
      <vt:lpstr>Gotham-Book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Usuário do Microsoft Office</dc:creator>
  <cp:keywords/>
  <dc:description/>
  <cp:lastModifiedBy>Flomo, Johnetta B.</cp:lastModifiedBy>
  <cp:revision>50</cp:revision>
  <cp:lastPrinted>2021-09-23T09:19:19Z</cp:lastPrinted>
  <dcterms:created xsi:type="dcterms:W3CDTF">2021-09-20T14:31:58Z</dcterms:created>
  <dcterms:modified xsi:type="dcterms:W3CDTF">2021-09-23T09:19:36Z</dcterms:modified>
  <cp:category/>
</cp:coreProperties>
</file>